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theme/theme8.xml" ContentType="application/vnd.openxmlformats-officedocument.theme+xml"/>
  <Override PartName="/ppt/slideLayouts/slideLayout36.xml" ContentType="application/vnd.openxmlformats-officedocument.presentationml.slideLayout+xml"/>
  <Override PartName="/ppt/theme/theme9.xml" ContentType="application/vnd.openxmlformats-officedocument.theme+xml"/>
  <Override PartName="/ppt/slideLayouts/slideLayout37.xml" ContentType="application/vnd.openxmlformats-officedocument.presentationml.slideLayout+xml"/>
  <Override PartName="/ppt/theme/theme10.xml" ContentType="application/vnd.openxmlformats-officedocument.theme+xml"/>
  <Override PartName="/ppt/slideLayouts/slideLayout38.xml" ContentType="application/vnd.openxmlformats-officedocument.presentationml.slideLayout+xml"/>
  <Override PartName="/ppt/theme/theme11.xml" ContentType="application/vnd.openxmlformats-officedocument.theme+xml"/>
  <Override PartName="/ppt/slideLayouts/slideLayout39.xml" ContentType="application/vnd.openxmlformats-officedocument.presentationml.slideLayout+xml"/>
  <Override PartName="/ppt/theme/theme12.xml" ContentType="application/vnd.openxmlformats-officedocument.theme+xml"/>
  <Override PartName="/ppt/slideLayouts/slideLayout40.xml" ContentType="application/vnd.openxmlformats-officedocument.presentationml.slideLayout+xml"/>
  <Override PartName="/ppt/theme/theme13.xml" ContentType="application/vnd.openxmlformats-officedocument.theme+xml"/>
  <Override PartName="/ppt/slideLayouts/slideLayout41.xml" ContentType="application/vnd.openxmlformats-officedocument.presentationml.slideLayout+xml"/>
  <Override PartName="/ppt/theme/theme14.xml" ContentType="application/vnd.openxmlformats-officedocument.theme+xml"/>
  <Override PartName="/ppt/slideLayouts/slideLayout42.xml" ContentType="application/vnd.openxmlformats-officedocument.presentationml.slideLayout+xml"/>
  <Override PartName="/ppt/theme/theme15.xml" ContentType="application/vnd.openxmlformats-officedocument.theme+xml"/>
  <Override PartName="/ppt/slideLayouts/slideLayout43.xml" ContentType="application/vnd.openxmlformats-officedocument.presentationml.slideLayout+xml"/>
  <Override PartName="/ppt/theme/theme16.xml" ContentType="application/vnd.openxmlformats-officedocument.theme+xml"/>
  <Override PartName="/ppt/slideLayouts/slideLayout44.xml" ContentType="application/vnd.openxmlformats-officedocument.presentationml.slideLayout+xml"/>
  <Override PartName="/ppt/theme/theme17.xml" ContentType="application/vnd.openxmlformats-officedocument.theme+xml"/>
  <Override PartName="/ppt/slideLayouts/slideLayout45.xml" ContentType="application/vnd.openxmlformats-officedocument.presentationml.slideLayout+xml"/>
  <Override PartName="/ppt/theme/theme18.xml" ContentType="application/vnd.openxmlformats-officedocument.theme+xml"/>
  <Override PartName="/ppt/slideLayouts/slideLayout46.xml" ContentType="application/vnd.openxmlformats-officedocument.presentationml.slideLayout+xml"/>
  <Override PartName="/ppt/theme/theme19.xml" ContentType="application/vnd.openxmlformats-officedocument.theme+xml"/>
  <Override PartName="/ppt/slideLayouts/slideLayout47.xml" ContentType="application/vnd.openxmlformats-officedocument.presentationml.slideLayout+xml"/>
  <Override PartName="/ppt/theme/theme20.xml" ContentType="application/vnd.openxmlformats-officedocument.theme+xml"/>
  <Override PartName="/ppt/slideLayouts/slideLayout48.xml" ContentType="application/vnd.openxmlformats-officedocument.presentationml.slideLayout+xml"/>
  <Override PartName="/ppt/theme/theme21.xml" ContentType="application/vnd.openxmlformats-officedocument.theme+xml"/>
  <Override PartName="/ppt/slideLayouts/slideLayout49.xml" ContentType="application/vnd.openxmlformats-officedocument.presentationml.slideLayout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  <p:sldMasterId id="2147483720" r:id="rId2"/>
    <p:sldMasterId id="2147483742" r:id="rId3"/>
    <p:sldMasterId id="2147483760" r:id="rId4"/>
    <p:sldMasterId id="2147483764" r:id="rId5"/>
    <p:sldMasterId id="2147483766" r:id="rId6"/>
    <p:sldMasterId id="2147483768" r:id="rId7"/>
    <p:sldMasterId id="2147483770" r:id="rId8"/>
    <p:sldMasterId id="2147483772" r:id="rId9"/>
    <p:sldMasterId id="2147483774" r:id="rId10"/>
    <p:sldMasterId id="2147483776" r:id="rId11"/>
    <p:sldMasterId id="2147483778" r:id="rId12"/>
    <p:sldMasterId id="2147483780" r:id="rId13"/>
    <p:sldMasterId id="2147483782" r:id="rId14"/>
    <p:sldMasterId id="2147483784" r:id="rId15"/>
    <p:sldMasterId id="2147483786" r:id="rId16"/>
    <p:sldMasterId id="2147483788" r:id="rId17"/>
    <p:sldMasterId id="2147483790" r:id="rId18"/>
    <p:sldMasterId id="2147483792" r:id="rId19"/>
    <p:sldMasterId id="2147483794" r:id="rId20"/>
    <p:sldMasterId id="2147483796" r:id="rId21"/>
    <p:sldMasterId id="2147483800" r:id="rId22"/>
  </p:sldMasterIdLst>
  <p:notesMasterIdLst>
    <p:notesMasterId r:id="rId120"/>
  </p:notesMasterIdLst>
  <p:handoutMasterIdLst>
    <p:handoutMasterId r:id="rId121"/>
  </p:handoutMasterIdLst>
  <p:sldIdLst>
    <p:sldId id="283" r:id="rId23"/>
    <p:sldId id="350" r:id="rId24"/>
    <p:sldId id="428" r:id="rId25"/>
    <p:sldId id="431" r:id="rId26"/>
    <p:sldId id="430" r:id="rId27"/>
    <p:sldId id="429" r:id="rId28"/>
    <p:sldId id="423" r:id="rId29"/>
    <p:sldId id="424" r:id="rId30"/>
    <p:sldId id="425" r:id="rId31"/>
    <p:sldId id="426" r:id="rId32"/>
    <p:sldId id="427" r:id="rId33"/>
    <p:sldId id="351" r:id="rId34"/>
    <p:sldId id="352" r:id="rId35"/>
    <p:sldId id="353" r:id="rId36"/>
    <p:sldId id="355" r:id="rId37"/>
    <p:sldId id="356" r:id="rId38"/>
    <p:sldId id="354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49" r:id="rId51"/>
    <p:sldId id="346" r:id="rId52"/>
    <p:sldId id="347" r:id="rId53"/>
    <p:sldId id="292" r:id="rId54"/>
    <p:sldId id="339" r:id="rId55"/>
    <p:sldId id="368" r:id="rId56"/>
    <p:sldId id="372" r:id="rId57"/>
    <p:sldId id="374" r:id="rId58"/>
    <p:sldId id="369" r:id="rId59"/>
    <p:sldId id="338" r:id="rId60"/>
    <p:sldId id="286" r:id="rId61"/>
    <p:sldId id="371" r:id="rId62"/>
    <p:sldId id="373" r:id="rId63"/>
    <p:sldId id="375" r:id="rId64"/>
    <p:sldId id="370" r:id="rId65"/>
    <p:sldId id="341" r:id="rId66"/>
    <p:sldId id="344" r:id="rId67"/>
    <p:sldId id="290" r:id="rId68"/>
    <p:sldId id="299" r:id="rId69"/>
    <p:sldId id="330" r:id="rId70"/>
    <p:sldId id="293" r:id="rId71"/>
    <p:sldId id="376" r:id="rId72"/>
    <p:sldId id="323" r:id="rId73"/>
    <p:sldId id="326" r:id="rId74"/>
    <p:sldId id="328" r:id="rId75"/>
    <p:sldId id="329" r:id="rId76"/>
    <p:sldId id="377" r:id="rId77"/>
    <p:sldId id="381" r:id="rId78"/>
    <p:sldId id="382" r:id="rId79"/>
    <p:sldId id="383" r:id="rId80"/>
    <p:sldId id="384" r:id="rId81"/>
    <p:sldId id="385" r:id="rId82"/>
    <p:sldId id="386" r:id="rId83"/>
    <p:sldId id="387" r:id="rId84"/>
    <p:sldId id="388" r:id="rId85"/>
    <p:sldId id="389" r:id="rId86"/>
    <p:sldId id="390" r:id="rId87"/>
    <p:sldId id="391" r:id="rId88"/>
    <p:sldId id="392" r:id="rId89"/>
    <p:sldId id="393" r:id="rId90"/>
    <p:sldId id="394" r:id="rId91"/>
    <p:sldId id="418" r:id="rId92"/>
    <p:sldId id="419" r:id="rId93"/>
    <p:sldId id="417" r:id="rId94"/>
    <p:sldId id="395" r:id="rId95"/>
    <p:sldId id="396" r:id="rId96"/>
    <p:sldId id="397" r:id="rId97"/>
    <p:sldId id="413" r:id="rId98"/>
    <p:sldId id="378" r:id="rId99"/>
    <p:sldId id="399" r:id="rId100"/>
    <p:sldId id="400" r:id="rId101"/>
    <p:sldId id="401" r:id="rId102"/>
    <p:sldId id="404" r:id="rId103"/>
    <p:sldId id="405" r:id="rId104"/>
    <p:sldId id="406" r:id="rId105"/>
    <p:sldId id="407" r:id="rId106"/>
    <p:sldId id="408" r:id="rId107"/>
    <p:sldId id="398" r:id="rId108"/>
    <p:sldId id="379" r:id="rId109"/>
    <p:sldId id="409" r:id="rId110"/>
    <p:sldId id="414" r:id="rId111"/>
    <p:sldId id="410" r:id="rId112"/>
    <p:sldId id="411" r:id="rId113"/>
    <p:sldId id="412" r:id="rId114"/>
    <p:sldId id="415" r:id="rId115"/>
    <p:sldId id="416" r:id="rId116"/>
    <p:sldId id="421" r:id="rId117"/>
    <p:sldId id="337" r:id="rId118"/>
    <p:sldId id="420" r:id="rId119"/>
  </p:sldIdLst>
  <p:sldSz cx="9144000" cy="5148263"/>
  <p:notesSz cx="6858000" cy="9144000"/>
  <p:custShowLst>
    <p:custShow name="alle (behalve uitleg pagina)" id="0">
      <p:sldLst/>
    </p:custShow>
  </p:custShowLst>
  <p:defaultTextStyle>
    <a:defPPr>
      <a:defRPr lang="nl-NL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267E842A-0AD7-4E54-9BFA-A249B6ACFA78}">
          <p14:sldIdLst>
            <p14:sldId id="283"/>
            <p14:sldId id="350"/>
            <p14:sldId id="428"/>
            <p14:sldId id="431"/>
            <p14:sldId id="430"/>
            <p14:sldId id="429"/>
            <p14:sldId id="423"/>
            <p14:sldId id="424"/>
            <p14:sldId id="425"/>
            <p14:sldId id="426"/>
            <p14:sldId id="427"/>
            <p14:sldId id="351"/>
            <p14:sldId id="352"/>
            <p14:sldId id="353"/>
            <p14:sldId id="355"/>
            <p14:sldId id="356"/>
            <p14:sldId id="354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49"/>
            <p14:sldId id="346"/>
            <p14:sldId id="347"/>
            <p14:sldId id="292"/>
            <p14:sldId id="339"/>
            <p14:sldId id="368"/>
            <p14:sldId id="372"/>
            <p14:sldId id="374"/>
            <p14:sldId id="369"/>
            <p14:sldId id="338"/>
            <p14:sldId id="286"/>
            <p14:sldId id="371"/>
            <p14:sldId id="373"/>
            <p14:sldId id="375"/>
            <p14:sldId id="370"/>
            <p14:sldId id="341"/>
            <p14:sldId id="344"/>
            <p14:sldId id="290"/>
            <p14:sldId id="299"/>
            <p14:sldId id="330"/>
            <p14:sldId id="293"/>
            <p14:sldId id="376"/>
            <p14:sldId id="323"/>
            <p14:sldId id="326"/>
            <p14:sldId id="328"/>
            <p14:sldId id="329"/>
            <p14:sldId id="377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418"/>
            <p14:sldId id="419"/>
            <p14:sldId id="417"/>
            <p14:sldId id="395"/>
            <p14:sldId id="396"/>
            <p14:sldId id="397"/>
            <p14:sldId id="413"/>
            <p14:sldId id="378"/>
            <p14:sldId id="399"/>
            <p14:sldId id="400"/>
            <p14:sldId id="401"/>
            <p14:sldId id="404"/>
            <p14:sldId id="405"/>
            <p14:sldId id="406"/>
            <p14:sldId id="407"/>
            <p14:sldId id="408"/>
            <p14:sldId id="398"/>
            <p14:sldId id="379"/>
            <p14:sldId id="409"/>
            <p14:sldId id="414"/>
            <p14:sldId id="410"/>
            <p14:sldId id="411"/>
            <p14:sldId id="412"/>
            <p14:sldId id="415"/>
            <p14:sldId id="416"/>
            <p14:sldId id="421"/>
            <p14:sldId id="337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2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449">
          <p15:clr>
            <a:srgbClr val="A4A3A4"/>
          </p15:clr>
        </p15:guide>
        <p15:guide id="4" pos="43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nkkemper, S. (Sjaak)" initials="BS(" lastIdx="3" clrIdx="0">
    <p:extLst>
      <p:ext uri="{19B8F6BF-5375-455C-9EA6-DF929625EA0E}">
        <p15:presenceInfo xmlns:p15="http://schemas.microsoft.com/office/powerpoint/2012/main" userId="S-1-5-21-2000478354-115176313-1801674531-1063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300"/>
    <a:srgbClr val="5DB4E5"/>
    <a:srgbClr val="CDFFFF"/>
    <a:srgbClr val="F6D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773" autoAdjust="0"/>
  </p:normalViewPr>
  <p:slideViewPr>
    <p:cSldViewPr snapToGrid="0" snapToObjects="1" showGuides="1">
      <p:cViewPr varScale="1">
        <p:scale>
          <a:sx n="120" d="100"/>
          <a:sy n="120" d="100"/>
        </p:scale>
        <p:origin x="355" y="82"/>
      </p:cViewPr>
      <p:guideLst>
        <p:guide orient="horz" pos="1622"/>
        <p:guide pos="2880"/>
        <p:guide orient="horz" pos="449"/>
        <p:guide pos="4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117" Type="http://schemas.openxmlformats.org/officeDocument/2006/relationships/slide" Target="slides/slide95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slide" Target="slides/slide62.xml"/><Relationship Id="rId89" Type="http://schemas.openxmlformats.org/officeDocument/2006/relationships/slide" Target="slides/slide67.xml"/><Relationship Id="rId112" Type="http://schemas.openxmlformats.org/officeDocument/2006/relationships/slide" Target="slides/slide90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8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102" Type="http://schemas.openxmlformats.org/officeDocument/2006/relationships/slide" Target="slides/slide80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9.xml"/><Relationship Id="rId82" Type="http://schemas.openxmlformats.org/officeDocument/2006/relationships/slide" Target="slides/slide60.xml"/><Relationship Id="rId90" Type="http://schemas.openxmlformats.org/officeDocument/2006/relationships/slide" Target="slides/slide68.xml"/><Relationship Id="rId95" Type="http://schemas.openxmlformats.org/officeDocument/2006/relationships/slide" Target="slides/slide7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100" Type="http://schemas.openxmlformats.org/officeDocument/2006/relationships/slide" Target="slides/slide78.xml"/><Relationship Id="rId105" Type="http://schemas.openxmlformats.org/officeDocument/2006/relationships/slide" Target="slides/slide83.xml"/><Relationship Id="rId113" Type="http://schemas.openxmlformats.org/officeDocument/2006/relationships/slide" Target="slides/slide91.xml"/><Relationship Id="rId118" Type="http://schemas.openxmlformats.org/officeDocument/2006/relationships/slide" Target="slides/slide96.xml"/><Relationship Id="rId12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slide" Target="slides/slide63.xml"/><Relationship Id="rId93" Type="http://schemas.openxmlformats.org/officeDocument/2006/relationships/slide" Target="slides/slide71.xml"/><Relationship Id="rId98" Type="http://schemas.openxmlformats.org/officeDocument/2006/relationships/slide" Target="slides/slide76.xml"/><Relationship Id="rId12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103" Type="http://schemas.openxmlformats.org/officeDocument/2006/relationships/slide" Target="slides/slide81.xml"/><Relationship Id="rId108" Type="http://schemas.openxmlformats.org/officeDocument/2006/relationships/slide" Target="slides/slide86.xml"/><Relationship Id="rId116" Type="http://schemas.openxmlformats.org/officeDocument/2006/relationships/slide" Target="slides/slide94.xml"/><Relationship Id="rId124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slide" Target="slides/slide61.xml"/><Relationship Id="rId88" Type="http://schemas.openxmlformats.org/officeDocument/2006/relationships/slide" Target="slides/slide66.xml"/><Relationship Id="rId91" Type="http://schemas.openxmlformats.org/officeDocument/2006/relationships/slide" Target="slides/slide69.xml"/><Relationship Id="rId96" Type="http://schemas.openxmlformats.org/officeDocument/2006/relationships/slide" Target="slides/slide74.xml"/><Relationship Id="rId111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6" Type="http://schemas.openxmlformats.org/officeDocument/2006/relationships/slide" Target="slides/slide84.xml"/><Relationship Id="rId114" Type="http://schemas.openxmlformats.org/officeDocument/2006/relationships/slide" Target="slides/slide92.xml"/><Relationship Id="rId119" Type="http://schemas.openxmlformats.org/officeDocument/2006/relationships/slide" Target="slides/slide9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slide" Target="slides/slide59.xml"/><Relationship Id="rId86" Type="http://schemas.openxmlformats.org/officeDocument/2006/relationships/slide" Target="slides/slide64.xml"/><Relationship Id="rId94" Type="http://schemas.openxmlformats.org/officeDocument/2006/relationships/slide" Target="slides/slide72.xml"/><Relationship Id="rId99" Type="http://schemas.openxmlformats.org/officeDocument/2006/relationships/slide" Target="slides/slide77.xml"/><Relationship Id="rId101" Type="http://schemas.openxmlformats.org/officeDocument/2006/relationships/slide" Target="slides/slide79.xml"/><Relationship Id="rId12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7.xml"/><Relationship Id="rId109" Type="http://schemas.openxmlformats.org/officeDocument/2006/relationships/slide" Target="slides/slide8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97" Type="http://schemas.openxmlformats.org/officeDocument/2006/relationships/slide" Target="slides/slide75.xml"/><Relationship Id="rId104" Type="http://schemas.openxmlformats.org/officeDocument/2006/relationships/slide" Target="slides/slide82.xml"/><Relationship Id="rId120" Type="http://schemas.openxmlformats.org/officeDocument/2006/relationships/notesMaster" Target="notesMasters/notesMaster1.xml"/><Relationship Id="rId12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9.xml"/><Relationship Id="rId92" Type="http://schemas.openxmlformats.org/officeDocument/2006/relationships/slide" Target="slides/slide7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87" Type="http://schemas.openxmlformats.org/officeDocument/2006/relationships/slide" Target="slides/slide65.xml"/><Relationship Id="rId110" Type="http://schemas.openxmlformats.org/officeDocument/2006/relationships/slide" Target="slides/slide88.xml"/><Relationship Id="rId115" Type="http://schemas.openxmlformats.org/officeDocument/2006/relationships/slide" Target="slides/slide9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91.xml"/><Relationship Id="rId2" Type="http://schemas.openxmlformats.org/officeDocument/2006/relationships/slide" Target="slides/slide90.xml"/><Relationship Id="rId1" Type="http://schemas.openxmlformats.org/officeDocument/2006/relationships/slide" Target="slides/slide81.xml"/><Relationship Id="rId4" Type="http://schemas.openxmlformats.org/officeDocument/2006/relationships/slide" Target="slides/slide9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6T13:59:52.264" idx="3">
    <p:pos x="10" y="10"/>
    <p:text>Slide spiegelen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1T17:25:52.199" idx="1">
    <p:pos x="2080" y="1168"/>
    <p:text>Adapt to eating: 4 alternatives cook, buy prepared and microwave, restaurant, takeaway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C6D28-EBF7-DA4C-AAD4-546EF6C497F0}" type="datetimeFigureOut">
              <a:rPr lang="nl-NL" smtClean="0"/>
              <a:t>24-2-2021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5CA5B-76FC-B449-8CB5-4C094B4B493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96438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449C0-BB6B-1345-8ED2-D9323FCAC069}" type="datetimeFigureOut">
              <a:rPr lang="nl-NL" smtClean="0"/>
              <a:t>24-2-2021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6FAD9-E09D-2546-A8B4-017FCDF554B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0155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0450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43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49663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9120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878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2806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21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3021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4371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675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5730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8680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5162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7337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7024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1379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6467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9537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14961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0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0091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2930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269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6246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0252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Say something about focus on customer in business language, not on technical jargon, technical details or UI concerns. User stories should be negotiable.</a:t>
            </a:r>
          </a:p>
        </p:txBody>
      </p:sp>
    </p:spTree>
    <p:extLst>
      <p:ext uri="{BB962C8B-B14F-4D97-AF65-F5344CB8AC3E}">
        <p14:creationId xmlns:p14="http://schemas.microsoft.com/office/powerpoint/2010/main" val="2174313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8" name="Shape 3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gain a deeper understanding of the phenomenon user stories, we conducted a short survey with 21 follow-up interviews. In this presentation I want to share the results with you regarding practitioner’s use of user stories and their perception of user stories’ effectiveness.</a:t>
            </a:r>
          </a:p>
          <a:p>
            <a:r>
              <a:t>In particular, we’ll look at the impact on perceived productivity and perceived work deliverable quality.</a:t>
            </a:r>
          </a:p>
        </p:txBody>
      </p:sp>
    </p:spTree>
    <p:extLst>
      <p:ext uri="{BB962C8B-B14F-4D97-AF65-F5344CB8AC3E}">
        <p14:creationId xmlns:p14="http://schemas.microsoft.com/office/powerpoint/2010/main" val="1106610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62010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31ECB8-2B91-4452-AE84-AF34A7E7DDAA}" type="slidenum">
              <a:rPr lang="en-US"/>
              <a:pPr/>
              <a:t>78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1286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5F4D9C-5095-470D-B93A-73AA4C991513}" type="slidenum">
              <a:rPr lang="en-US"/>
              <a:pPr/>
              <a:t>79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8950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5789E-32BF-4BCD-9509-3BAE69BCF054}" type="slidenum">
              <a:rPr lang="en-AU" smtClean="0"/>
              <a:t>80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41293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D0A4F8-A914-4E5D-84FE-C3F2065EC07F}" type="slidenum">
              <a:rPr lang="en-US"/>
              <a:pPr/>
              <a:t>81</a:t>
            </a:fld>
            <a:endParaRPr lang="en-US"/>
          </a:p>
        </p:txBody>
      </p:sp>
      <p:sp>
        <p:nvSpPr>
          <p:cNvPr id="268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62207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36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4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633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406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41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932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266F57-6A91-4D22-8047-3FB7653F76F4}" type="slidenum">
              <a:rPr lang="en-US"/>
              <a:pPr/>
              <a:t>88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03598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2623C3-B603-488E-B4D6-EDFA8192EB44}" type="slidenum">
              <a:rPr lang="en-US"/>
              <a:pPr/>
              <a:t>90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953000" y="1782763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45" y="3227683"/>
            <a:ext cx="1559278" cy="17841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7365" tIns="48683" rIns="97365" bIns="48683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0105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2623C3-B603-488E-B4D6-EDFA8192EB44}" type="slidenum">
              <a:rPr lang="en-US"/>
              <a:pPr/>
              <a:t>91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953000" y="1782763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45" y="3227683"/>
            <a:ext cx="1559278" cy="17841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7365" tIns="48683" rIns="97365" bIns="48683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5528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2623C3-B603-488E-B4D6-EDFA8192EB44}" type="slidenum">
              <a:rPr lang="en-US"/>
              <a:pPr/>
              <a:t>92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953000" y="1782763"/>
            <a:ext cx="0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45" y="3227683"/>
            <a:ext cx="1559278" cy="17841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7365" tIns="48683" rIns="97365" bIns="48683"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4607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16583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323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87750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45367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6FAD9-E09D-2546-A8B4-017FCDF554B1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0751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40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7028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9771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77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titel_kort">
    <p:bg>
      <p:bgPr>
        <a:solidFill>
          <a:srgbClr val="CDFFFF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ekst 20"/>
          <p:cNvSpPr>
            <a:spLocks noGrp="1"/>
          </p:cNvSpPr>
          <p:nvPr>
            <p:ph type="body" sz="quarter" idx="15" hasCustomPrompt="1"/>
          </p:nvPr>
        </p:nvSpPr>
        <p:spPr>
          <a:xfrm>
            <a:off x="6887437" y="3666135"/>
            <a:ext cx="2160000" cy="324000"/>
          </a:xfrm>
          <a:prstGeom prst="rect">
            <a:avLst/>
          </a:prstGeom>
          <a:solidFill>
            <a:srgbClr val="F5D300"/>
          </a:solidFill>
        </p:spPr>
        <p:txBody>
          <a:bodyPr vert="horz" tIns="82800"/>
          <a:lstStyle>
            <a:lvl1pPr marL="0" indent="0">
              <a:buNone/>
              <a:defRPr sz="900" cap="all" baseline="0">
                <a:latin typeface="Open Sans Semibold"/>
                <a:cs typeface="Open Sans Semibold"/>
              </a:defRPr>
            </a:lvl1pPr>
          </a:lstStyle>
          <a:p>
            <a:pPr lvl="0"/>
            <a:r>
              <a:rPr lang="nl-NL" dirty="0"/>
              <a:t>Thema  | Klik om te typen</a:t>
            </a:r>
          </a:p>
        </p:txBody>
      </p:sp>
      <p:grpSp>
        <p:nvGrpSpPr>
          <p:cNvPr id="22" name="Groeperen 21"/>
          <p:cNvGrpSpPr/>
          <p:nvPr userDrawn="1"/>
        </p:nvGrpSpPr>
        <p:grpSpPr>
          <a:xfrm>
            <a:off x="-9198" y="-32121"/>
            <a:ext cx="3909292" cy="752839"/>
            <a:chOff x="-9198" y="-32121"/>
            <a:chExt cx="3909292" cy="752839"/>
          </a:xfrm>
        </p:grpSpPr>
        <p:sp>
          <p:nvSpPr>
            <p:cNvPr id="23" name="Rechthoek 22"/>
            <p:cNvSpPr/>
            <p:nvPr/>
          </p:nvSpPr>
          <p:spPr>
            <a:xfrm>
              <a:off x="1" y="-2725"/>
              <a:ext cx="3900093" cy="720000"/>
            </a:xfrm>
            <a:prstGeom prst="rect">
              <a:avLst/>
            </a:prstGeom>
            <a:gradFill>
              <a:gsLst>
                <a:gs pos="25000">
                  <a:srgbClr val="FFFFFF"/>
                </a:gs>
                <a:gs pos="0">
                  <a:schemeClr val="bg1"/>
                </a:gs>
                <a:gs pos="88000">
                  <a:schemeClr val="bg1">
                    <a:alpha val="0"/>
                    <a:lumMod val="6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799"/>
            </a:p>
          </p:txBody>
        </p:sp>
        <p:grpSp>
          <p:nvGrpSpPr>
            <p:cNvPr id="24" name="Groeperen 23"/>
            <p:cNvGrpSpPr/>
            <p:nvPr/>
          </p:nvGrpSpPr>
          <p:grpSpPr>
            <a:xfrm>
              <a:off x="-9198" y="-32121"/>
              <a:ext cx="1531199" cy="752839"/>
              <a:chOff x="-9199" y="-32122"/>
              <a:chExt cx="1531199" cy="752839"/>
            </a:xfrm>
          </p:grpSpPr>
          <p:pic>
            <p:nvPicPr>
              <p:cNvPr id="25" name="Afbeelding 2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7504"/>
              <a:stretch/>
            </p:blipFill>
            <p:spPr>
              <a:xfrm>
                <a:off x="601296" y="198936"/>
                <a:ext cx="920704" cy="317500"/>
              </a:xfrm>
              <a:prstGeom prst="rect">
                <a:avLst/>
              </a:prstGeom>
            </p:spPr>
          </p:pic>
          <p:pic>
            <p:nvPicPr>
              <p:cNvPr id="26" name="Afbeelding 25" descr="UU-logo2011_RGB_diap.png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9199" y="-32122"/>
                <a:ext cx="610495" cy="752839"/>
              </a:xfrm>
              <a:prstGeom prst="rect">
                <a:avLst/>
              </a:prstGeom>
            </p:spPr>
          </p:pic>
        </p:grpSp>
      </p:grpSp>
      <p:sp>
        <p:nvSpPr>
          <p:cNvPr id="35" name="Titel 1"/>
          <p:cNvSpPr>
            <a:spLocks noGrp="1"/>
          </p:cNvSpPr>
          <p:nvPr>
            <p:ph type="title"/>
          </p:nvPr>
        </p:nvSpPr>
        <p:spPr>
          <a:xfrm>
            <a:off x="4691437" y="2143124"/>
            <a:ext cx="4356000" cy="1516553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lIns="180000" tIns="367200" rIns="0" bIns="0" anchor="t" anchorCtr="0">
            <a:normAutofit/>
          </a:bodyPr>
          <a:lstStyle>
            <a:lvl1pPr algn="l">
              <a:lnSpc>
                <a:spcPts val="3600"/>
              </a:lnSpc>
              <a:defRPr sz="3000" b="0" i="0">
                <a:solidFill>
                  <a:schemeClr val="bg1"/>
                </a:solidFill>
                <a:latin typeface="Merriweather" pitchFamily="18" charset="0"/>
                <a:cs typeface="Merriweather" pitchFamily="18" charset="0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6" name="Tijdelijke aanduiding voor tekst 20"/>
          <p:cNvSpPr>
            <a:spLocks noGrp="1"/>
          </p:cNvSpPr>
          <p:nvPr>
            <p:ph type="body" sz="quarter" idx="16" hasCustomPrompt="1"/>
          </p:nvPr>
        </p:nvSpPr>
        <p:spPr>
          <a:xfrm>
            <a:off x="4691437" y="2143124"/>
            <a:ext cx="4356000" cy="203503"/>
          </a:xfrm>
          <a:prstGeom prst="rect">
            <a:avLst/>
          </a:prstGeom>
          <a:noFill/>
        </p:spPr>
        <p:txBody>
          <a:bodyPr vert="horz" lIns="180000" tIns="36000"/>
          <a:lstStyle>
            <a:lvl1pPr marL="0" indent="0">
              <a:buNone/>
              <a:defRPr sz="900" cap="none" baseline="0">
                <a:solidFill>
                  <a:srgbClr val="5DB4E5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nl-NL" dirty="0"/>
              <a:t>Case nummer | Klik om te typen</a:t>
            </a:r>
          </a:p>
        </p:txBody>
      </p:sp>
    </p:spTree>
    <p:extLst>
      <p:ext uri="{BB962C8B-B14F-4D97-AF65-F5344CB8AC3E}">
        <p14:creationId xmlns:p14="http://schemas.microsoft.com/office/powerpoint/2010/main" val="256129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ulteit_tekst+beeld">
    <p:bg>
      <p:bgPr>
        <a:solidFill>
          <a:srgbClr val="CDFFFF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ekst 20"/>
          <p:cNvSpPr>
            <a:spLocks noGrp="1"/>
          </p:cNvSpPr>
          <p:nvPr>
            <p:ph type="body" sz="quarter" idx="15" hasCustomPrompt="1"/>
          </p:nvPr>
        </p:nvSpPr>
        <p:spPr>
          <a:xfrm>
            <a:off x="6448427" y="224658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0" indent="0" algn="r">
              <a:buNone/>
              <a:defRPr sz="900" cap="all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Thema </a:t>
            </a:r>
            <a:r>
              <a:rPr lang="nl-NL" dirty="0" err="1"/>
              <a:t>factulteit</a:t>
            </a:r>
            <a:r>
              <a:rPr lang="nl-NL" dirty="0"/>
              <a:t> | klik om te typen</a:t>
            </a:r>
          </a:p>
        </p:txBody>
      </p:sp>
      <p:grpSp>
        <p:nvGrpSpPr>
          <p:cNvPr id="22" name="Groeperen 21"/>
          <p:cNvGrpSpPr/>
          <p:nvPr userDrawn="1"/>
        </p:nvGrpSpPr>
        <p:grpSpPr>
          <a:xfrm>
            <a:off x="-9198" y="-32121"/>
            <a:ext cx="3909292" cy="752839"/>
            <a:chOff x="-9198" y="-32121"/>
            <a:chExt cx="3909292" cy="752839"/>
          </a:xfrm>
        </p:grpSpPr>
        <p:sp>
          <p:nvSpPr>
            <p:cNvPr id="23" name="Rechthoek 22"/>
            <p:cNvSpPr/>
            <p:nvPr/>
          </p:nvSpPr>
          <p:spPr>
            <a:xfrm>
              <a:off x="1" y="-2725"/>
              <a:ext cx="3900093" cy="720000"/>
            </a:xfrm>
            <a:prstGeom prst="rect">
              <a:avLst/>
            </a:prstGeom>
            <a:gradFill>
              <a:gsLst>
                <a:gs pos="25000">
                  <a:srgbClr val="FFFFFF"/>
                </a:gs>
                <a:gs pos="0">
                  <a:schemeClr val="bg1"/>
                </a:gs>
                <a:gs pos="88000">
                  <a:schemeClr val="bg1">
                    <a:alpha val="0"/>
                    <a:lumMod val="6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799"/>
            </a:p>
          </p:txBody>
        </p:sp>
        <p:grpSp>
          <p:nvGrpSpPr>
            <p:cNvPr id="24" name="Groeperen 23"/>
            <p:cNvGrpSpPr/>
            <p:nvPr/>
          </p:nvGrpSpPr>
          <p:grpSpPr>
            <a:xfrm>
              <a:off x="-9198" y="-32121"/>
              <a:ext cx="1531199" cy="752839"/>
              <a:chOff x="-9199" y="-32122"/>
              <a:chExt cx="1531199" cy="752839"/>
            </a:xfrm>
          </p:grpSpPr>
          <p:pic>
            <p:nvPicPr>
              <p:cNvPr id="25" name="Afbeelding 2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7504"/>
              <a:stretch/>
            </p:blipFill>
            <p:spPr>
              <a:xfrm>
                <a:off x="601296" y="198936"/>
                <a:ext cx="920704" cy="317500"/>
              </a:xfrm>
              <a:prstGeom prst="rect">
                <a:avLst/>
              </a:prstGeom>
            </p:spPr>
          </p:pic>
          <p:pic>
            <p:nvPicPr>
              <p:cNvPr id="26" name="Afbeelding 25" descr="UU-logo2011_RGB_diap.png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9199" y="-32122"/>
                <a:ext cx="610495" cy="752839"/>
              </a:xfrm>
              <a:prstGeom prst="rect">
                <a:avLst/>
              </a:prstGeom>
            </p:spPr>
          </p:pic>
        </p:grpSp>
      </p:grpSp>
      <p:sp>
        <p:nvSpPr>
          <p:cNvPr id="35" name="Titel 1"/>
          <p:cNvSpPr>
            <a:spLocks noGrp="1"/>
          </p:cNvSpPr>
          <p:nvPr>
            <p:ph type="title"/>
          </p:nvPr>
        </p:nvSpPr>
        <p:spPr>
          <a:xfrm>
            <a:off x="693941" y="995118"/>
            <a:ext cx="5158743" cy="707057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000"/>
              </a:lnSpc>
              <a:defRPr sz="3800" b="0" i="0">
                <a:solidFill>
                  <a:schemeClr val="tx1"/>
                </a:solidFill>
                <a:latin typeface="Merriweather" pitchFamily="18" charset="0"/>
                <a:cs typeface="Merriweather" pitchFamily="18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7" hasCustomPrompt="1"/>
          </p:nvPr>
        </p:nvSpPr>
        <p:spPr>
          <a:xfrm>
            <a:off x="6448427" y="428161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171450" indent="-171450" algn="r">
              <a:buFont typeface="Lucida Grande"/>
              <a:buChar char="▶"/>
              <a:defRPr sz="900" cap="none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Subject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8"/>
          </p:nvPr>
        </p:nvSpPr>
        <p:spPr>
          <a:xfrm>
            <a:off x="693738" y="1702175"/>
            <a:ext cx="5158946" cy="96238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400"/>
              </a:lnSpc>
              <a:buFont typeface="Arial"/>
              <a:buNone/>
              <a:defRPr sz="1800">
                <a:latin typeface="Open Sans"/>
                <a:cs typeface="Open Sans"/>
              </a:defRPr>
            </a:lvl1pPr>
            <a:lvl2pPr marL="0" indent="0">
              <a:spcBef>
                <a:spcPts val="1200"/>
              </a:spcBef>
              <a:buFontTx/>
              <a:buNone/>
              <a:defRPr sz="1800">
                <a:latin typeface="Open Sans Semibold"/>
                <a:cs typeface="Open Sans Semibold"/>
              </a:defRPr>
            </a:lvl2pPr>
            <a:lvl3pPr marL="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3pPr>
            <a:lvl4pPr marL="54000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4pPr>
            <a:lvl5pPr marL="82800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quarter" idx="19" hasCustomPrompt="1"/>
          </p:nvPr>
        </p:nvSpPr>
        <p:spPr>
          <a:xfrm>
            <a:off x="693942" y="2664559"/>
            <a:ext cx="5158742" cy="2483704"/>
          </a:xfrm>
          <a:prstGeom prst="rect">
            <a:avLst/>
          </a:prstGeom>
        </p:spPr>
        <p:txBody>
          <a:bodyPr vert="horz" lIns="0" tIns="0" rIns="0" bIns="0" numCol="1"/>
          <a:lstStyle>
            <a:lvl1pPr marL="0" indent="0">
              <a:lnSpc>
                <a:spcPts val="2400"/>
              </a:lnSpc>
              <a:buFont typeface="Arial"/>
              <a:buNone/>
              <a:defRPr sz="1800">
                <a:latin typeface="Open Sans"/>
                <a:cs typeface="Open Sans"/>
              </a:defRPr>
            </a:lvl1pPr>
            <a:lvl2pPr marL="0" indent="0">
              <a:spcBef>
                <a:spcPts val="1200"/>
              </a:spcBef>
              <a:buFontTx/>
              <a:buNone/>
              <a:defRPr sz="1800">
                <a:latin typeface="Open Sans Semibold"/>
                <a:cs typeface="Open Sans Semibold"/>
              </a:defRPr>
            </a:lvl2pPr>
            <a:lvl3pPr marL="0" marR="0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latin typeface="Open Sans"/>
                <a:cs typeface="Open Sans"/>
              </a:defRPr>
            </a:lvl3pPr>
            <a:lvl4pPr marL="54000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4pPr>
            <a:lvl5pPr marL="82800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5pPr>
          </a:lstStyle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marL="0" marR="0" lvl="2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l-NL" dirty="0"/>
              <a:t>Derde niveau</a:t>
            </a:r>
          </a:p>
          <a:p>
            <a:pPr marL="0" marR="0" lvl="2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l-NL" dirty="0"/>
              <a:t>Derde niveau</a:t>
            </a:r>
          </a:p>
          <a:p>
            <a:pPr marL="0" marR="0" lvl="2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20"/>
          </p:nvPr>
        </p:nvSpPr>
        <p:spPr>
          <a:xfrm>
            <a:off x="6016625" y="720719"/>
            <a:ext cx="3127375" cy="4267966"/>
          </a:xfrm>
          <a:prstGeom prst="rect">
            <a:avLst/>
          </a:prstGeom>
        </p:spPr>
        <p:txBody>
          <a:bodyPr vert="horz"/>
          <a:lstStyle/>
          <a:p>
            <a:endParaRPr lang="nl-NL"/>
          </a:p>
        </p:txBody>
      </p:sp>
      <p:sp>
        <p:nvSpPr>
          <p:cNvPr id="14" name="Tijdelijke aanduiding voor tekst 20"/>
          <p:cNvSpPr>
            <a:spLocks noGrp="1"/>
          </p:cNvSpPr>
          <p:nvPr>
            <p:ph type="body" sz="quarter" idx="21" hasCustomPrompt="1"/>
          </p:nvPr>
        </p:nvSpPr>
        <p:spPr>
          <a:xfrm>
            <a:off x="6016625" y="4769430"/>
            <a:ext cx="295225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0" indent="0" algn="l">
              <a:buNone/>
              <a:defRPr sz="900" cap="none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Bijschrift</a:t>
            </a:r>
          </a:p>
        </p:txBody>
      </p:sp>
    </p:spTree>
    <p:extLst>
      <p:ext uri="{BB962C8B-B14F-4D97-AF65-F5344CB8AC3E}">
        <p14:creationId xmlns:p14="http://schemas.microsoft.com/office/powerpoint/2010/main" val="201277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1394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459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nl-NL" sz="1013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7200" y="4771678"/>
            <a:ext cx="2133600" cy="274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8DE3D9-74AA-4462-839A-84E429374B81}" type="datetime1">
              <a:rPr lang="nl-NL" smtClean="0"/>
              <a:t>24-2-2021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4771678"/>
            <a:ext cx="2895600" cy="274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771678"/>
            <a:ext cx="2133600" cy="27409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FD86A-F6A3-41D6-827C-B9C98B47DE00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240327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76200" y="4862248"/>
            <a:ext cx="533400" cy="28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0" hangingPunct="0">
              <a:defRPr/>
            </a:pPr>
            <a:fld id="{5185CEA8-4305-466F-AD06-72A17F519615}" type="slidenum">
              <a:rPr lang="en-US" sz="901">
                <a:latin typeface="Verdana" charset="0"/>
              </a:rPr>
              <a:pPr algn="r" eaLnBrk="0" hangingPunct="0">
                <a:defRPr/>
              </a:pPr>
              <a:t>‹#›</a:t>
            </a:fld>
            <a:endParaRPr lang="en-US" sz="1051">
              <a:latin typeface="Verdana" charset="0"/>
            </a:endParaRPr>
          </a:p>
        </p:txBody>
      </p:sp>
      <p:pic>
        <p:nvPicPr>
          <p:cNvPr id="5" name="Picture 29" descr="1024x768 T01Inf-E.png                                          0042198FMacintosh HD                   BB707946: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192"/>
            <a:ext cx="9144000" cy="515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1544479"/>
            <a:ext cx="7010400" cy="1258464"/>
          </a:xfrm>
        </p:spPr>
        <p:txBody>
          <a:bodyPr/>
          <a:lstStyle>
            <a:lvl1pPr algn="r">
              <a:lnSpc>
                <a:spcPts val="3303"/>
              </a:lnSpc>
              <a:spcAft>
                <a:spcPts val="225"/>
              </a:spcAft>
              <a:defRPr sz="2102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2974552"/>
            <a:ext cx="6400800" cy="1315667"/>
          </a:xfrm>
        </p:spPr>
        <p:txBody>
          <a:bodyPr/>
          <a:lstStyle>
            <a:lvl1pPr marL="0" indent="0" algn="r">
              <a:buFont typeface="Webdings" charset="2"/>
              <a:buNone/>
              <a:defRPr sz="150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2362200" y="4690639"/>
            <a:ext cx="3657600" cy="343218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98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07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</p:spPr>
        <p:txBody>
          <a:bodyPr anchor="t"/>
          <a:lstStyle>
            <a:lvl1pPr algn="l">
              <a:defRPr sz="300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4"/>
            <a:ext cx="7772400" cy="1126182"/>
          </a:xfrm>
        </p:spPr>
        <p:txBody>
          <a:bodyPr anchor="b"/>
          <a:lstStyle>
            <a:lvl1pPr marL="0" indent="0">
              <a:buNone/>
              <a:defRPr sz="1501"/>
            </a:lvl1pPr>
            <a:lvl2pPr marL="343220" indent="0">
              <a:buNone/>
              <a:defRPr sz="1351"/>
            </a:lvl2pPr>
            <a:lvl3pPr marL="686440" indent="0">
              <a:buNone/>
              <a:defRPr sz="1201"/>
            </a:lvl3pPr>
            <a:lvl4pPr marL="1029660" indent="0">
              <a:buNone/>
              <a:defRPr sz="1051"/>
            </a:lvl4pPr>
            <a:lvl5pPr marL="1372880" indent="0">
              <a:buNone/>
              <a:defRPr sz="1051"/>
            </a:lvl5pPr>
            <a:lvl6pPr marL="1716100" indent="0">
              <a:buNone/>
              <a:defRPr sz="1051"/>
            </a:lvl6pPr>
            <a:lvl7pPr marL="2059320" indent="0">
              <a:buNone/>
              <a:defRPr sz="1051"/>
            </a:lvl7pPr>
            <a:lvl8pPr marL="2402540" indent="0">
              <a:buNone/>
              <a:defRPr sz="1051"/>
            </a:lvl8pPr>
            <a:lvl9pPr marL="2745760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84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372870"/>
            <a:ext cx="3619500" cy="2974552"/>
          </a:xfrm>
        </p:spPr>
        <p:txBody>
          <a:bodyPr/>
          <a:lstStyle>
            <a:lvl1pPr>
              <a:defRPr sz="2102"/>
            </a:lvl1pPr>
            <a:lvl2pPr>
              <a:defRPr sz="1802"/>
            </a:lvl2pPr>
            <a:lvl3pPr>
              <a:defRPr sz="1501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372870"/>
            <a:ext cx="3619500" cy="2974552"/>
          </a:xfrm>
        </p:spPr>
        <p:txBody>
          <a:bodyPr/>
          <a:lstStyle>
            <a:lvl1pPr>
              <a:defRPr sz="2102"/>
            </a:lvl1pPr>
            <a:lvl2pPr>
              <a:defRPr sz="1802"/>
            </a:lvl2pPr>
            <a:lvl3pPr>
              <a:defRPr sz="1501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0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</p:spPr>
        <p:txBody>
          <a:bodyPr anchor="b"/>
          <a:lstStyle>
            <a:lvl1pPr marL="0" indent="0">
              <a:buNone/>
              <a:defRPr sz="1802" b="1"/>
            </a:lvl1pPr>
            <a:lvl2pPr marL="343220" indent="0">
              <a:buNone/>
              <a:defRPr sz="1501" b="1"/>
            </a:lvl2pPr>
            <a:lvl3pPr marL="686440" indent="0">
              <a:buNone/>
              <a:defRPr sz="1351" b="1"/>
            </a:lvl3pPr>
            <a:lvl4pPr marL="1029660" indent="0">
              <a:buNone/>
              <a:defRPr sz="1201" b="1"/>
            </a:lvl4pPr>
            <a:lvl5pPr marL="1372880" indent="0">
              <a:buNone/>
              <a:defRPr sz="1201" b="1"/>
            </a:lvl5pPr>
            <a:lvl6pPr marL="1716100" indent="0">
              <a:buNone/>
              <a:defRPr sz="1201" b="1"/>
            </a:lvl6pPr>
            <a:lvl7pPr marL="2059320" indent="0">
              <a:buNone/>
              <a:defRPr sz="1201" b="1"/>
            </a:lvl7pPr>
            <a:lvl8pPr marL="2402540" indent="0">
              <a:buNone/>
              <a:defRPr sz="1201" b="1"/>
            </a:lvl8pPr>
            <a:lvl9pPr marL="2745760" indent="0">
              <a:buNone/>
              <a:defRPr sz="12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</p:spPr>
        <p:txBody>
          <a:bodyPr/>
          <a:lstStyle>
            <a:lvl1pPr>
              <a:defRPr sz="1802"/>
            </a:lvl1pPr>
            <a:lvl2pPr>
              <a:defRPr sz="1501"/>
            </a:lvl2pPr>
            <a:lvl3pPr>
              <a:defRPr sz="1351"/>
            </a:lvl3pPr>
            <a:lvl4pPr>
              <a:defRPr sz="1201"/>
            </a:lvl4pPr>
            <a:lvl5pPr>
              <a:defRPr sz="1201"/>
            </a:lvl5pPr>
            <a:lvl6pPr>
              <a:defRPr sz="1201"/>
            </a:lvl6pPr>
            <a:lvl7pPr>
              <a:defRPr sz="1201"/>
            </a:lvl7pPr>
            <a:lvl8pPr>
              <a:defRPr sz="1201"/>
            </a:lvl8pPr>
            <a:lvl9pPr>
              <a:defRPr sz="12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2401"/>
            <a:ext cx="4041775" cy="480266"/>
          </a:xfrm>
        </p:spPr>
        <p:txBody>
          <a:bodyPr anchor="b"/>
          <a:lstStyle>
            <a:lvl1pPr marL="0" indent="0">
              <a:buNone/>
              <a:defRPr sz="1802" b="1"/>
            </a:lvl1pPr>
            <a:lvl2pPr marL="343220" indent="0">
              <a:buNone/>
              <a:defRPr sz="1501" b="1"/>
            </a:lvl2pPr>
            <a:lvl3pPr marL="686440" indent="0">
              <a:buNone/>
              <a:defRPr sz="1351" b="1"/>
            </a:lvl3pPr>
            <a:lvl4pPr marL="1029660" indent="0">
              <a:buNone/>
              <a:defRPr sz="1201" b="1"/>
            </a:lvl4pPr>
            <a:lvl5pPr marL="1372880" indent="0">
              <a:buNone/>
              <a:defRPr sz="1201" b="1"/>
            </a:lvl5pPr>
            <a:lvl6pPr marL="1716100" indent="0">
              <a:buNone/>
              <a:defRPr sz="1201" b="1"/>
            </a:lvl6pPr>
            <a:lvl7pPr marL="2059320" indent="0">
              <a:buNone/>
              <a:defRPr sz="1201" b="1"/>
            </a:lvl7pPr>
            <a:lvl8pPr marL="2402540" indent="0">
              <a:buNone/>
              <a:defRPr sz="1201" b="1"/>
            </a:lvl8pPr>
            <a:lvl9pPr marL="2745760" indent="0">
              <a:buNone/>
              <a:defRPr sz="12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2667"/>
            <a:ext cx="4041775" cy="2966210"/>
          </a:xfrm>
        </p:spPr>
        <p:txBody>
          <a:bodyPr/>
          <a:lstStyle>
            <a:lvl1pPr>
              <a:defRPr sz="1802"/>
            </a:lvl1pPr>
            <a:lvl2pPr>
              <a:defRPr sz="1501"/>
            </a:lvl2pPr>
            <a:lvl3pPr>
              <a:defRPr sz="1351"/>
            </a:lvl3pPr>
            <a:lvl4pPr>
              <a:defRPr sz="1201"/>
            </a:lvl4pPr>
            <a:lvl5pPr>
              <a:defRPr sz="1201"/>
            </a:lvl5pPr>
            <a:lvl6pPr>
              <a:defRPr sz="1201"/>
            </a:lvl6pPr>
            <a:lvl7pPr>
              <a:defRPr sz="1201"/>
            </a:lvl7pPr>
            <a:lvl8pPr>
              <a:defRPr sz="1201"/>
            </a:lvl8pPr>
            <a:lvl9pPr>
              <a:defRPr sz="12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8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271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72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4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titel_lang">
    <p:bg>
      <p:bgPr>
        <a:solidFill>
          <a:srgbClr val="CDFFFF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ekst 20"/>
          <p:cNvSpPr>
            <a:spLocks noGrp="1"/>
          </p:cNvSpPr>
          <p:nvPr>
            <p:ph type="body" sz="quarter" idx="15" hasCustomPrompt="1"/>
          </p:nvPr>
        </p:nvSpPr>
        <p:spPr>
          <a:xfrm>
            <a:off x="6887437" y="3666135"/>
            <a:ext cx="2160000" cy="324000"/>
          </a:xfrm>
          <a:prstGeom prst="rect">
            <a:avLst/>
          </a:prstGeom>
          <a:solidFill>
            <a:srgbClr val="F5D300"/>
          </a:solidFill>
        </p:spPr>
        <p:txBody>
          <a:bodyPr vert="horz" tIns="82800"/>
          <a:lstStyle>
            <a:lvl1pPr marL="0" indent="0">
              <a:buNone/>
              <a:defRPr sz="900" cap="all">
                <a:latin typeface="Open Sans Semibold"/>
                <a:cs typeface="Open Sans Semibold"/>
              </a:defRPr>
            </a:lvl1pPr>
          </a:lstStyle>
          <a:p>
            <a:pPr lvl="0"/>
            <a:r>
              <a:rPr lang="nl-NL" dirty="0"/>
              <a:t>THEMA | Klik om te typen</a:t>
            </a:r>
          </a:p>
        </p:txBody>
      </p:sp>
      <p:grpSp>
        <p:nvGrpSpPr>
          <p:cNvPr id="22" name="Groeperen 21"/>
          <p:cNvGrpSpPr/>
          <p:nvPr userDrawn="1"/>
        </p:nvGrpSpPr>
        <p:grpSpPr>
          <a:xfrm>
            <a:off x="-9198" y="-32121"/>
            <a:ext cx="3909292" cy="752839"/>
            <a:chOff x="-9198" y="-32121"/>
            <a:chExt cx="3909292" cy="752839"/>
          </a:xfrm>
        </p:grpSpPr>
        <p:sp>
          <p:nvSpPr>
            <p:cNvPr id="23" name="Rechthoek 22"/>
            <p:cNvSpPr/>
            <p:nvPr/>
          </p:nvSpPr>
          <p:spPr>
            <a:xfrm>
              <a:off x="1" y="-2725"/>
              <a:ext cx="3900093" cy="720000"/>
            </a:xfrm>
            <a:prstGeom prst="rect">
              <a:avLst/>
            </a:prstGeom>
            <a:gradFill>
              <a:gsLst>
                <a:gs pos="25000">
                  <a:srgbClr val="FFFFFF"/>
                </a:gs>
                <a:gs pos="0">
                  <a:schemeClr val="bg1"/>
                </a:gs>
                <a:gs pos="88000">
                  <a:schemeClr val="bg1">
                    <a:alpha val="0"/>
                    <a:lumMod val="6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799"/>
            </a:p>
          </p:txBody>
        </p:sp>
        <p:grpSp>
          <p:nvGrpSpPr>
            <p:cNvPr id="24" name="Groeperen 23"/>
            <p:cNvGrpSpPr/>
            <p:nvPr/>
          </p:nvGrpSpPr>
          <p:grpSpPr>
            <a:xfrm>
              <a:off x="-9198" y="-32121"/>
              <a:ext cx="1531199" cy="752839"/>
              <a:chOff x="-9199" y="-32122"/>
              <a:chExt cx="1531199" cy="752839"/>
            </a:xfrm>
          </p:grpSpPr>
          <p:pic>
            <p:nvPicPr>
              <p:cNvPr id="25" name="Afbeelding 2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7504"/>
              <a:stretch/>
            </p:blipFill>
            <p:spPr>
              <a:xfrm>
                <a:off x="601296" y="198936"/>
                <a:ext cx="920704" cy="317500"/>
              </a:xfrm>
              <a:prstGeom prst="rect">
                <a:avLst/>
              </a:prstGeom>
            </p:spPr>
          </p:pic>
          <p:pic>
            <p:nvPicPr>
              <p:cNvPr id="26" name="Afbeelding 25" descr="UU-logo2011_RGB_diap.png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9199" y="-32122"/>
                <a:ext cx="610495" cy="752839"/>
              </a:xfrm>
              <a:prstGeom prst="rect">
                <a:avLst/>
              </a:prstGeom>
            </p:spPr>
          </p:pic>
        </p:grpSp>
      </p:grpSp>
      <p:sp>
        <p:nvSpPr>
          <p:cNvPr id="35" name="Titel 1"/>
          <p:cNvSpPr>
            <a:spLocks noGrp="1"/>
          </p:cNvSpPr>
          <p:nvPr>
            <p:ph type="title"/>
          </p:nvPr>
        </p:nvSpPr>
        <p:spPr>
          <a:xfrm>
            <a:off x="1617283" y="2143124"/>
            <a:ext cx="7430154" cy="1516553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lIns="180000" tIns="367200" rIns="0" bIns="0" anchor="t" anchorCtr="0">
            <a:normAutofit/>
          </a:bodyPr>
          <a:lstStyle>
            <a:lvl1pPr algn="l">
              <a:lnSpc>
                <a:spcPts val="3600"/>
              </a:lnSpc>
              <a:defRPr sz="3000" b="0" i="0">
                <a:solidFill>
                  <a:schemeClr val="bg1"/>
                </a:solidFill>
                <a:latin typeface="Merriweather" pitchFamily="18" charset="0"/>
                <a:cs typeface="Merriweather" pitchFamily="18" charset="0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6" name="Tijdelijke aanduiding voor tekst 20"/>
          <p:cNvSpPr>
            <a:spLocks noGrp="1"/>
          </p:cNvSpPr>
          <p:nvPr>
            <p:ph type="body" sz="quarter" idx="16" hasCustomPrompt="1"/>
          </p:nvPr>
        </p:nvSpPr>
        <p:spPr>
          <a:xfrm>
            <a:off x="1617283" y="2143124"/>
            <a:ext cx="7430154" cy="203503"/>
          </a:xfrm>
          <a:prstGeom prst="rect">
            <a:avLst/>
          </a:prstGeom>
          <a:noFill/>
        </p:spPr>
        <p:txBody>
          <a:bodyPr vert="horz" lIns="180000" tIns="36000"/>
          <a:lstStyle>
            <a:lvl1pPr marL="0" indent="0">
              <a:buNone/>
              <a:defRPr sz="900" cap="none">
                <a:solidFill>
                  <a:srgbClr val="5DB4E5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nl-NL" dirty="0"/>
              <a:t>Case nummer | klik om te typen</a:t>
            </a:r>
          </a:p>
        </p:txBody>
      </p:sp>
    </p:spTree>
    <p:extLst>
      <p:ext uri="{BB962C8B-B14F-4D97-AF65-F5344CB8AC3E}">
        <p14:creationId xmlns:p14="http://schemas.microsoft.com/office/powerpoint/2010/main" val="1851167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977"/>
            <a:ext cx="3008313" cy="872345"/>
          </a:xfrm>
        </p:spPr>
        <p:txBody>
          <a:bodyPr anchor="b"/>
          <a:lstStyle>
            <a:lvl1pPr algn="l">
              <a:defRPr sz="15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</p:spPr>
        <p:txBody>
          <a:bodyPr/>
          <a:lstStyle>
            <a:lvl1pPr>
              <a:defRPr sz="2402"/>
            </a:lvl1pPr>
            <a:lvl2pPr>
              <a:defRPr sz="2102"/>
            </a:lvl2pPr>
            <a:lvl3pPr>
              <a:defRPr sz="1802"/>
            </a:lvl3pPr>
            <a:lvl4pPr>
              <a:defRPr sz="1501"/>
            </a:lvl4pPr>
            <a:lvl5pPr>
              <a:defRPr sz="1501"/>
            </a:lvl5pPr>
            <a:lvl6pPr>
              <a:defRPr sz="1501"/>
            </a:lvl6pPr>
            <a:lvl7pPr>
              <a:defRPr sz="1501"/>
            </a:lvl7pPr>
            <a:lvl8pPr>
              <a:defRPr sz="1501"/>
            </a:lvl8pPr>
            <a:lvl9pPr>
              <a:defRPr sz="15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7322"/>
            <a:ext cx="3008313" cy="3521555"/>
          </a:xfrm>
        </p:spPr>
        <p:txBody>
          <a:bodyPr/>
          <a:lstStyle>
            <a:lvl1pPr marL="0" indent="0">
              <a:buNone/>
              <a:defRPr sz="1051"/>
            </a:lvl1pPr>
            <a:lvl2pPr marL="343220" indent="0">
              <a:buNone/>
              <a:defRPr sz="901"/>
            </a:lvl2pPr>
            <a:lvl3pPr marL="686440" indent="0">
              <a:buNone/>
              <a:defRPr sz="751"/>
            </a:lvl3pPr>
            <a:lvl4pPr marL="1029660" indent="0">
              <a:buNone/>
              <a:defRPr sz="676"/>
            </a:lvl4pPr>
            <a:lvl5pPr marL="1372880" indent="0">
              <a:buNone/>
              <a:defRPr sz="676"/>
            </a:lvl5pPr>
            <a:lvl6pPr marL="1716100" indent="0">
              <a:buNone/>
              <a:defRPr sz="676"/>
            </a:lvl6pPr>
            <a:lvl7pPr marL="2059320" indent="0">
              <a:buNone/>
              <a:defRPr sz="676"/>
            </a:lvl7pPr>
            <a:lvl8pPr marL="2402540" indent="0">
              <a:buNone/>
              <a:defRPr sz="676"/>
            </a:lvl8pPr>
            <a:lvl9pPr marL="2745760" indent="0">
              <a:buNone/>
              <a:defRPr sz="6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537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</p:spPr>
        <p:txBody>
          <a:bodyPr anchor="b"/>
          <a:lstStyle>
            <a:lvl1pPr algn="l">
              <a:defRPr sz="150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</p:spPr>
        <p:txBody>
          <a:bodyPr/>
          <a:lstStyle>
            <a:lvl1pPr marL="0" indent="0">
              <a:buNone/>
              <a:defRPr sz="2402"/>
            </a:lvl1pPr>
            <a:lvl2pPr marL="343220" indent="0">
              <a:buNone/>
              <a:defRPr sz="2102"/>
            </a:lvl2pPr>
            <a:lvl3pPr marL="686440" indent="0">
              <a:buNone/>
              <a:defRPr sz="1802"/>
            </a:lvl3pPr>
            <a:lvl4pPr marL="1029660" indent="0">
              <a:buNone/>
              <a:defRPr sz="1501"/>
            </a:lvl4pPr>
            <a:lvl5pPr marL="1372880" indent="0">
              <a:buNone/>
              <a:defRPr sz="1501"/>
            </a:lvl5pPr>
            <a:lvl6pPr marL="1716100" indent="0">
              <a:buNone/>
              <a:defRPr sz="1501"/>
            </a:lvl6pPr>
            <a:lvl7pPr marL="2059320" indent="0">
              <a:buNone/>
              <a:defRPr sz="1501"/>
            </a:lvl7pPr>
            <a:lvl8pPr marL="2402540" indent="0">
              <a:buNone/>
              <a:defRPr sz="1501"/>
            </a:lvl8pPr>
            <a:lvl9pPr marL="2745760" indent="0">
              <a:buNone/>
              <a:defRPr sz="1501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1"/>
            <a:ext cx="5486400" cy="604205"/>
          </a:xfrm>
        </p:spPr>
        <p:txBody>
          <a:bodyPr/>
          <a:lstStyle>
            <a:lvl1pPr marL="0" indent="0">
              <a:buNone/>
              <a:defRPr sz="1051"/>
            </a:lvl1pPr>
            <a:lvl2pPr marL="343220" indent="0">
              <a:buNone/>
              <a:defRPr sz="901"/>
            </a:lvl2pPr>
            <a:lvl3pPr marL="686440" indent="0">
              <a:buNone/>
              <a:defRPr sz="751"/>
            </a:lvl3pPr>
            <a:lvl4pPr marL="1029660" indent="0">
              <a:buNone/>
              <a:defRPr sz="676"/>
            </a:lvl4pPr>
            <a:lvl5pPr marL="1372880" indent="0">
              <a:buNone/>
              <a:defRPr sz="676"/>
            </a:lvl5pPr>
            <a:lvl6pPr marL="1716100" indent="0">
              <a:buNone/>
              <a:defRPr sz="676"/>
            </a:lvl6pPr>
            <a:lvl7pPr marL="2059320" indent="0">
              <a:buNone/>
              <a:defRPr sz="676"/>
            </a:lvl7pPr>
            <a:lvl8pPr marL="2402540" indent="0">
              <a:buNone/>
              <a:defRPr sz="676"/>
            </a:lvl8pPr>
            <a:lvl9pPr marL="2745760" indent="0">
              <a:buNone/>
              <a:defRPr sz="67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34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0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5150" y="228812"/>
            <a:ext cx="1847850" cy="4118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8812"/>
            <a:ext cx="5391150" cy="41186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70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812"/>
            <a:ext cx="7391400" cy="858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1371600" y="1372870"/>
            <a:ext cx="7391400" cy="2974552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23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el en diagram of organi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812"/>
            <a:ext cx="7391400" cy="858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1371600" y="1372870"/>
            <a:ext cx="7391400" cy="2974552"/>
          </a:xfrm>
        </p:spPr>
        <p:txBody>
          <a:bodyPr/>
          <a:lstStyle/>
          <a:p>
            <a:pPr lvl="0"/>
            <a:r>
              <a:rPr lang="en-US" noProof="0"/>
              <a:t>Click icon to add SmartArt graphic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93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812"/>
            <a:ext cx="7391400" cy="8580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371600" y="1372870"/>
            <a:ext cx="7391400" cy="2974552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50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6"/>
          <p:cNvSpPr>
            <a:spLocks noGrp="1"/>
          </p:cNvSpPr>
          <p:nvPr>
            <p:ph type="title"/>
          </p:nvPr>
        </p:nvSpPr>
        <p:spPr>
          <a:xfrm>
            <a:off x="1333500" y="1460004"/>
            <a:ext cx="7670803" cy="857250"/>
          </a:xfrm>
          <a:prstGeom prst="rect">
            <a:avLst/>
          </a:prstGeom>
        </p:spPr>
        <p:txBody>
          <a:bodyPr vert="horz"/>
          <a:lstStyle>
            <a:lvl1pPr>
              <a:defRPr sz="3500" b="0" i="0">
                <a:latin typeface="Merriweather Light"/>
                <a:cs typeface="Merriweather Light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6" name="Tijdelijke aanduiding vo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333500" y="2317254"/>
            <a:ext cx="7670803" cy="1169401"/>
          </a:xfrm>
          <a:prstGeom prst="rect">
            <a:avLst/>
          </a:prstGeom>
        </p:spPr>
        <p:txBody>
          <a:bodyPr vert="horz" anchor="b" anchorCtr="0"/>
          <a:lstStyle>
            <a:lvl1pPr marL="0" indent="0">
              <a:buNone/>
              <a:defRPr sz="3200" b="0" i="0">
                <a:latin typeface="Open Sans Light"/>
                <a:cs typeface="Open Sans Light"/>
              </a:defRPr>
            </a:lvl1pPr>
            <a:lvl2pPr marL="456777" indent="0">
              <a:buNone/>
              <a:defRPr b="0" i="0">
                <a:latin typeface="Open Sans"/>
                <a:cs typeface="Open Sans"/>
              </a:defRPr>
            </a:lvl2pPr>
            <a:lvl3pPr marL="913554" indent="0">
              <a:buNone/>
              <a:defRPr b="0" i="0">
                <a:latin typeface="Open Sans"/>
                <a:cs typeface="Open Sans"/>
              </a:defRPr>
            </a:lvl3pPr>
            <a:lvl4pPr marL="1370331" indent="0">
              <a:buNone/>
              <a:defRPr b="0" i="0">
                <a:latin typeface="Open Sans"/>
                <a:cs typeface="Open Sans"/>
              </a:defRPr>
            </a:lvl4pPr>
            <a:lvl5pPr marL="1827108" indent="0">
              <a:buNone/>
              <a:defRPr b="0" i="0">
                <a:latin typeface="Open Sans"/>
                <a:cs typeface="Open Sans"/>
              </a:defRPr>
            </a:lvl5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1333500" y="3653395"/>
            <a:ext cx="7429500" cy="5381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1">
                <a:latin typeface="Open Sans"/>
                <a:cs typeface="Open Sans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Functie</a:t>
            </a:r>
          </a:p>
        </p:txBody>
      </p:sp>
      <p:sp>
        <p:nvSpPr>
          <p:cNvPr id="12" name="Tijdelijke aanduiding voor tekst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33500" y="4204195"/>
            <a:ext cx="7391048" cy="39211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>
                <a:latin typeface="Open Sans Light"/>
                <a:cs typeface="Open Sans Light"/>
              </a:defRPr>
            </a:lvl1pPr>
            <a:lvl2pPr marL="456777" indent="0">
              <a:buNone/>
              <a:defRPr sz="1800">
                <a:latin typeface="Open Sans Light"/>
                <a:cs typeface="Open Sans Light"/>
              </a:defRPr>
            </a:lvl2pPr>
            <a:lvl3pPr marL="913554" indent="0">
              <a:buNone/>
              <a:defRPr sz="1800">
                <a:latin typeface="Open Sans Light"/>
                <a:cs typeface="Open Sans Light"/>
              </a:defRPr>
            </a:lvl3pPr>
            <a:lvl4pPr marL="1370331" indent="0">
              <a:buNone/>
              <a:defRPr sz="1800">
                <a:latin typeface="Open Sans Light"/>
                <a:cs typeface="Open Sans Light"/>
              </a:defRPr>
            </a:lvl4pPr>
            <a:lvl5pPr marL="1827108" indent="0">
              <a:buNone/>
              <a:defRPr sz="1800">
                <a:latin typeface="Open Sans Light"/>
                <a:cs typeface="Open Sans Light"/>
              </a:defRPr>
            </a:lvl5pPr>
          </a:lstStyle>
          <a:p>
            <a:pPr lvl="0"/>
            <a:r>
              <a:rPr lang="nl-NL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40805071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8785853" y="4915212"/>
            <a:ext cx="170291" cy="106424"/>
          </a:xfrm>
          <a:prstGeom prst="rect">
            <a:avLst/>
          </a:prstGeom>
        </p:spPr>
        <p:txBody>
          <a:bodyPr lIns="0" tIns="0" rIns="0" bIns="0"/>
          <a:lstStyle>
            <a:lvl1pPr>
              <a:defRPr sz="69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4651"/>
            <a:fld id="{81D60167-4931-47E6-BA6A-407CBD079E47}" type="slidenum">
              <a:rPr lang="nl-NL" smtClean="0">
                <a:solidFill>
                  <a:prstClr val="black"/>
                </a:solidFill>
              </a:rPr>
              <a:pPr marL="14651"/>
              <a:t>‹#›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2417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2/24/2021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85853" y="4915212"/>
            <a:ext cx="170291" cy="106424"/>
          </a:xfrm>
          <a:prstGeom prst="rect">
            <a:avLst/>
          </a:prstGeom>
        </p:spPr>
        <p:txBody>
          <a:bodyPr lIns="0" tIns="0" rIns="0" bIns="0"/>
          <a:lstStyle>
            <a:lvl1pPr>
              <a:defRPr sz="69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4651"/>
            <a:fld id="{81D60167-4931-47E6-BA6A-407CBD079E47}" type="slidenum">
              <a:rPr lang="nl-NL" smtClean="0">
                <a:solidFill>
                  <a:prstClr val="black"/>
                </a:solidFill>
              </a:rPr>
              <a:pPr marL="14651"/>
              <a:t>‹#›</a:t>
            </a:fld>
            <a:endParaRPr lang="nl-NL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7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quote">
    <p:bg>
      <p:bgPr>
        <a:solidFill>
          <a:srgbClr val="CDFFFF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ekst 20"/>
          <p:cNvSpPr>
            <a:spLocks noGrp="1"/>
          </p:cNvSpPr>
          <p:nvPr>
            <p:ph type="body" sz="quarter" idx="15" hasCustomPrompt="1"/>
          </p:nvPr>
        </p:nvSpPr>
        <p:spPr>
          <a:xfrm>
            <a:off x="6448427" y="224658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0" indent="0" algn="r">
              <a:buNone/>
              <a:defRPr sz="900" cap="all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Thema Faculteit | Klik om te typen</a:t>
            </a:r>
          </a:p>
        </p:txBody>
      </p:sp>
      <p:grpSp>
        <p:nvGrpSpPr>
          <p:cNvPr id="22" name="Groeperen 21"/>
          <p:cNvGrpSpPr/>
          <p:nvPr userDrawn="1"/>
        </p:nvGrpSpPr>
        <p:grpSpPr>
          <a:xfrm>
            <a:off x="-9198" y="-32121"/>
            <a:ext cx="3909292" cy="752839"/>
            <a:chOff x="-9198" y="-32121"/>
            <a:chExt cx="3909292" cy="752839"/>
          </a:xfrm>
        </p:grpSpPr>
        <p:sp>
          <p:nvSpPr>
            <p:cNvPr id="23" name="Rechthoek 22"/>
            <p:cNvSpPr/>
            <p:nvPr/>
          </p:nvSpPr>
          <p:spPr>
            <a:xfrm>
              <a:off x="1" y="-2725"/>
              <a:ext cx="3900093" cy="720000"/>
            </a:xfrm>
            <a:prstGeom prst="rect">
              <a:avLst/>
            </a:prstGeom>
            <a:gradFill>
              <a:gsLst>
                <a:gs pos="25000">
                  <a:srgbClr val="FFFFFF"/>
                </a:gs>
                <a:gs pos="0">
                  <a:schemeClr val="bg1"/>
                </a:gs>
                <a:gs pos="88000">
                  <a:schemeClr val="bg1">
                    <a:alpha val="0"/>
                    <a:lumMod val="6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799"/>
            </a:p>
          </p:txBody>
        </p:sp>
        <p:grpSp>
          <p:nvGrpSpPr>
            <p:cNvPr id="24" name="Groeperen 23"/>
            <p:cNvGrpSpPr/>
            <p:nvPr/>
          </p:nvGrpSpPr>
          <p:grpSpPr>
            <a:xfrm>
              <a:off x="-9198" y="-32121"/>
              <a:ext cx="1531199" cy="752839"/>
              <a:chOff x="-9199" y="-32122"/>
              <a:chExt cx="1531199" cy="752839"/>
            </a:xfrm>
          </p:grpSpPr>
          <p:pic>
            <p:nvPicPr>
              <p:cNvPr id="25" name="Afbeelding 2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7504"/>
              <a:stretch/>
            </p:blipFill>
            <p:spPr>
              <a:xfrm>
                <a:off x="601296" y="198936"/>
                <a:ext cx="920704" cy="317500"/>
              </a:xfrm>
              <a:prstGeom prst="rect">
                <a:avLst/>
              </a:prstGeom>
            </p:spPr>
          </p:pic>
          <p:pic>
            <p:nvPicPr>
              <p:cNvPr id="26" name="Afbeelding 25" descr="UU-logo2011_RGB_diap.png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9199" y="-32122"/>
                <a:ext cx="610495" cy="752839"/>
              </a:xfrm>
              <a:prstGeom prst="rect">
                <a:avLst/>
              </a:prstGeom>
            </p:spPr>
          </p:pic>
        </p:grpSp>
      </p:grpSp>
      <p:sp>
        <p:nvSpPr>
          <p:cNvPr id="35" name="Titel 1"/>
          <p:cNvSpPr>
            <a:spLocks noGrp="1"/>
          </p:cNvSpPr>
          <p:nvPr>
            <p:ph type="title" hasCustomPrompt="1"/>
          </p:nvPr>
        </p:nvSpPr>
        <p:spPr>
          <a:xfrm>
            <a:off x="171450" y="717274"/>
            <a:ext cx="2880000" cy="4284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lIns="180000" tIns="720000" rIns="0" bIns="0" anchor="t" anchorCtr="0">
            <a:normAutofit/>
          </a:bodyPr>
          <a:lstStyle>
            <a:lvl1pPr algn="l">
              <a:lnSpc>
                <a:spcPts val="3000"/>
              </a:lnSpc>
              <a:defRPr sz="2500" b="0" i="1">
                <a:solidFill>
                  <a:schemeClr val="bg1"/>
                </a:solidFill>
                <a:latin typeface="Merriweather" pitchFamily="18" charset="0"/>
                <a:cs typeface="Merriweather" pitchFamily="18" charset="0"/>
              </a:defRPr>
            </a:lvl1pPr>
          </a:lstStyle>
          <a:p>
            <a:r>
              <a:rPr lang="nl-NL" dirty="0"/>
              <a:t>‘Quote’</a:t>
            </a:r>
          </a:p>
        </p:txBody>
      </p:sp>
      <p:sp>
        <p:nvSpPr>
          <p:cNvPr id="36" name="Tijdelijke aanduiding voor tekst 20"/>
          <p:cNvSpPr>
            <a:spLocks noGrp="1"/>
          </p:cNvSpPr>
          <p:nvPr>
            <p:ph type="body" sz="quarter" idx="16" hasCustomPrompt="1"/>
          </p:nvPr>
        </p:nvSpPr>
        <p:spPr>
          <a:xfrm>
            <a:off x="185017" y="717274"/>
            <a:ext cx="2866433" cy="203503"/>
          </a:xfrm>
          <a:prstGeom prst="rect">
            <a:avLst/>
          </a:prstGeom>
          <a:noFill/>
        </p:spPr>
        <p:txBody>
          <a:bodyPr vert="horz" lIns="180000" tIns="36000"/>
          <a:lstStyle>
            <a:lvl1pPr marL="0" indent="0">
              <a:buNone/>
              <a:defRPr sz="900" cap="none">
                <a:solidFill>
                  <a:srgbClr val="5DB4E5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nl-NL" dirty="0"/>
              <a:t>Case nummer | Klik om te typen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7" hasCustomPrompt="1"/>
          </p:nvPr>
        </p:nvSpPr>
        <p:spPr>
          <a:xfrm>
            <a:off x="6448427" y="428161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171450" indent="-171450" algn="r">
              <a:buFont typeface="Lucida Grande"/>
              <a:buChar char="▶"/>
              <a:defRPr sz="900" cap="none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Case| onderwerp</a:t>
            </a:r>
          </a:p>
        </p:txBody>
      </p:sp>
    </p:spTree>
    <p:extLst>
      <p:ext uri="{BB962C8B-B14F-4D97-AF65-F5344CB8AC3E}">
        <p14:creationId xmlns:p14="http://schemas.microsoft.com/office/powerpoint/2010/main" val="11037879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85800" y="171609"/>
            <a:ext cx="7391400" cy="858044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half" idx="1"/>
          </p:nvPr>
        </p:nvSpPr>
        <p:spPr>
          <a:xfrm>
            <a:off x="685800" y="1258464"/>
            <a:ext cx="3810000" cy="371819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58464"/>
            <a:ext cx="3810000" cy="3718190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0"/>
          </p:nvPr>
        </p:nvSpPr>
        <p:spPr>
          <a:xfrm>
            <a:off x="8458200" y="4805045"/>
            <a:ext cx="533400" cy="2288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58A7409-A0EA-4497-8D7D-59E92EA96D1C}" type="slidenum">
              <a:rPr lang="nl-NL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83083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4598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3220" fontAlgn="base">
              <a:spcBef>
                <a:spcPct val="0"/>
              </a:spcBef>
              <a:spcAft>
                <a:spcPct val="0"/>
              </a:spcAft>
              <a:defRPr/>
            </a:pPr>
            <a:endParaRPr lang="nl-NL" sz="1351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DE3D9-74AA-4462-839A-84E429374B81}" type="datetime1">
              <a:rPr lang="nl-NL" smtClean="0"/>
              <a:pPr>
                <a:defRPr/>
              </a:pPr>
              <a:t>24-2-2021</a:t>
            </a:fld>
            <a:endParaRPr lang="nl-NL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FD86A-F6A3-41D6-827C-B9C98B47DE00}" type="slidenum">
              <a:rPr lang="nl-NL" altLang="en-US"/>
              <a:pPr>
                <a:defRPr/>
              </a:pPr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7650593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>
            <a:spLocks noGrp="1"/>
          </p:cNvSpPr>
          <p:nvPr>
            <p:ph type="title"/>
          </p:nvPr>
        </p:nvSpPr>
        <p:spPr>
          <a:xfrm>
            <a:off x="892969" y="864747"/>
            <a:ext cx="7358063" cy="1742902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892969" y="2654573"/>
            <a:ext cx="7358063" cy="59660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89"/>
            </a:lvl1pPr>
            <a:lvl2pPr marL="0" indent="120655" algn="ctr">
              <a:spcBef>
                <a:spcPts val="0"/>
              </a:spcBef>
              <a:buSzTx/>
              <a:buNone/>
              <a:defRPr sz="1689"/>
            </a:lvl2pPr>
            <a:lvl3pPr marL="0" indent="241310" algn="ctr">
              <a:spcBef>
                <a:spcPts val="0"/>
              </a:spcBef>
              <a:buSzTx/>
              <a:buNone/>
              <a:defRPr sz="1689"/>
            </a:lvl3pPr>
            <a:lvl4pPr marL="0" indent="361965" algn="ctr">
              <a:spcBef>
                <a:spcPts val="0"/>
              </a:spcBef>
              <a:buSzTx/>
              <a:buNone/>
              <a:defRPr sz="1689"/>
            </a:lvl4pPr>
            <a:lvl5pPr marL="0" indent="482620" algn="ctr">
              <a:spcBef>
                <a:spcPts val="0"/>
              </a:spcBef>
              <a:buSzTx/>
              <a:buNone/>
              <a:defRPr sz="168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142047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196743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984126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5764368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478935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422988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7483520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719997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gramma_slide-zonder kl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6"/>
          <p:cNvSpPr>
            <a:spLocks noGrp="1"/>
          </p:cNvSpPr>
          <p:nvPr>
            <p:ph type="title"/>
          </p:nvPr>
        </p:nvSpPr>
        <p:spPr>
          <a:xfrm>
            <a:off x="1339818" y="941859"/>
            <a:ext cx="7670803" cy="857250"/>
          </a:xfrm>
          <a:prstGeom prst="rect">
            <a:avLst/>
          </a:prstGeom>
        </p:spPr>
        <p:txBody>
          <a:bodyPr vert="horz"/>
          <a:lstStyle>
            <a:lvl1pPr>
              <a:defRPr sz="3500" b="0" i="0">
                <a:latin typeface="Merriweather Light"/>
                <a:cs typeface="Merriweather Light"/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11" hasCustomPrompt="1"/>
          </p:nvPr>
        </p:nvSpPr>
        <p:spPr>
          <a:xfrm>
            <a:off x="1340358" y="1865165"/>
            <a:ext cx="5957151" cy="3194632"/>
          </a:xfrm>
          <a:prstGeom prst="rect">
            <a:avLst/>
          </a:prstGeom>
        </p:spPr>
        <p:txBody>
          <a:bodyPr vert="horz"/>
          <a:lstStyle>
            <a:lvl1pPr marL="285750" indent="-285750">
              <a:lnSpc>
                <a:spcPct val="140000"/>
              </a:lnSpc>
              <a:buFont typeface="Arial"/>
              <a:buChar char="•"/>
              <a:defRPr sz="1800" b="0" baseline="0">
                <a:latin typeface="Open Sans Semibold"/>
                <a:cs typeface="Open Sans Semibold"/>
              </a:defRPr>
            </a:lvl1pPr>
            <a:lvl2pPr marL="288000" indent="0">
              <a:spcBef>
                <a:spcPts val="999"/>
              </a:spcBef>
              <a:buFontTx/>
              <a:buNone/>
              <a:defRPr sz="1800">
                <a:latin typeface="Open Sans Light"/>
                <a:cs typeface="Open Sans Light"/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Onderwerp 1</a:t>
            </a:r>
          </a:p>
          <a:p>
            <a:pPr lvl="0"/>
            <a:r>
              <a:rPr lang="nl-NL" dirty="0"/>
              <a:t>Onderwerp 2</a:t>
            </a:r>
          </a:p>
          <a:p>
            <a:pPr lvl="0"/>
            <a:r>
              <a:rPr lang="nl-NL" dirty="0"/>
              <a:t>Onderwerp 3</a:t>
            </a:r>
          </a:p>
          <a:p>
            <a:pPr lvl="1"/>
            <a:r>
              <a:rPr lang="nl-NL" dirty="0"/>
              <a:t>Verdieping</a:t>
            </a:r>
          </a:p>
          <a:p>
            <a:pPr lvl="0"/>
            <a:r>
              <a:rPr lang="nl-NL" dirty="0"/>
              <a:t>Onderwerp 4</a:t>
            </a:r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7044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7997794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81583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066433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853082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807806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4829606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2897988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63" name="logo uu.png" descr="logo u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4415489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4068449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>
            <a:spLocks noGrp="1"/>
          </p:cNvSpPr>
          <p:nvPr>
            <p:ph type="title"/>
          </p:nvPr>
        </p:nvSpPr>
        <p:spPr>
          <a:xfrm>
            <a:off x="892969" y="1702681"/>
            <a:ext cx="7358063" cy="174290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63383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812"/>
            <a:ext cx="73914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372870"/>
            <a:ext cx="3619500" cy="2974552"/>
          </a:xfrm>
          <a:prstGeom prst="rect">
            <a:avLst/>
          </a:prstGeom>
        </p:spPr>
        <p:txBody>
          <a:bodyPr/>
          <a:lstStyle>
            <a:lvl1pPr>
              <a:defRPr sz="2102"/>
            </a:lvl1pPr>
            <a:lvl2pPr>
              <a:defRPr sz="1802"/>
            </a:lvl2pPr>
            <a:lvl3pPr>
              <a:defRPr sz="1501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372870"/>
            <a:ext cx="3619500" cy="2974552"/>
          </a:xfrm>
          <a:prstGeom prst="rect">
            <a:avLst/>
          </a:prstGeom>
        </p:spPr>
        <p:txBody>
          <a:bodyPr/>
          <a:lstStyle>
            <a:lvl1pPr>
              <a:defRPr sz="2102"/>
            </a:lvl1pPr>
            <a:lvl2pPr>
              <a:defRPr sz="1802"/>
            </a:lvl2pPr>
            <a:lvl3pPr>
              <a:defRPr sz="1501"/>
            </a:lvl3pPr>
            <a:lvl4pPr>
              <a:defRPr sz="1351"/>
            </a:lvl4pPr>
            <a:lvl5pPr>
              <a:defRPr sz="1351"/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dt" sz="half" idx="10"/>
          </p:nvPr>
        </p:nvSpPr>
        <p:spPr>
          <a:xfrm>
            <a:off x="1524000" y="4862248"/>
            <a:ext cx="1905000" cy="34321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6" name="Rectangle 19"/>
          <p:cNvSpPr>
            <a:spLocks noGrp="1" noChangeArrowheads="1"/>
          </p:cNvSpPr>
          <p:nvPr>
            <p:ph type="ftr" sz="quarter" idx="11"/>
          </p:nvPr>
        </p:nvSpPr>
        <p:spPr>
          <a:xfrm>
            <a:off x="3505200" y="4862248"/>
            <a:ext cx="2895600" cy="28601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98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 left, image right">
  <p:cSld name="Text left, image right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3222183" y="276482"/>
            <a:ext cx="5669470" cy="45953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10000"/>
              </a:lnSpc>
              <a:spcBef>
                <a:spcPts val="118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10000"/>
              </a:lnSpc>
              <a:spcBef>
                <a:spcPts val="118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12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12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12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12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253538" y="278864"/>
            <a:ext cx="2725822" cy="81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Open Sans"/>
              <a:buNone/>
              <a:defRPr sz="1295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013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013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013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013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013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013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013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013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253069" y="1249313"/>
            <a:ext cx="2726290" cy="3622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/>
          <a:lstStyle>
            <a:lvl1pPr marL="257333" marR="0" lvl="0" indent="-12866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238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514666" marR="0" lvl="1" indent="-12866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771999" marR="0" lvl="2" indent="-185852" algn="l" rtl="0">
              <a:lnSpc>
                <a:spcPct val="110000"/>
              </a:lnSpc>
              <a:spcBef>
                <a:spcPts val="118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29332" marR="0" lvl="3" indent="-185852" algn="l" rtl="0">
              <a:lnSpc>
                <a:spcPct val="110000"/>
              </a:lnSpc>
              <a:spcBef>
                <a:spcPts val="1182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•"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286666" marR="0" lvl="4" indent="-18585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543999" marR="0" lvl="5" indent="-200148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12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801332" marR="0" lvl="6" indent="-200148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12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058665" marR="0" lvl="7" indent="-200148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12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315999" marR="0" lvl="8" indent="-200148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12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1180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6" orient="horz" pos="2115">
          <p15:clr>
            <a:srgbClr val="FBAE40"/>
          </p15:clr>
        </p15:guide>
        <p15:guide id="17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ulteit_titel (+evt beeld)">
    <p:bg>
      <p:bgPr>
        <a:solidFill>
          <a:srgbClr val="CDFFFF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ekst 20"/>
          <p:cNvSpPr>
            <a:spLocks noGrp="1"/>
          </p:cNvSpPr>
          <p:nvPr>
            <p:ph type="body" sz="quarter" idx="15" hasCustomPrompt="1"/>
          </p:nvPr>
        </p:nvSpPr>
        <p:spPr>
          <a:xfrm>
            <a:off x="6448427" y="224658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0" indent="0" algn="r">
              <a:buNone/>
              <a:defRPr sz="900" cap="all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Thema </a:t>
            </a:r>
            <a:r>
              <a:rPr lang="nl-NL" dirty="0" err="1"/>
              <a:t>factulteit</a:t>
            </a:r>
            <a:r>
              <a:rPr lang="nl-NL" dirty="0"/>
              <a:t> | klik om te typen</a:t>
            </a:r>
          </a:p>
        </p:txBody>
      </p:sp>
      <p:grpSp>
        <p:nvGrpSpPr>
          <p:cNvPr id="22" name="Groeperen 21"/>
          <p:cNvGrpSpPr/>
          <p:nvPr userDrawn="1"/>
        </p:nvGrpSpPr>
        <p:grpSpPr>
          <a:xfrm>
            <a:off x="-9198" y="-32121"/>
            <a:ext cx="3909292" cy="752839"/>
            <a:chOff x="-9198" y="-32121"/>
            <a:chExt cx="3909292" cy="752839"/>
          </a:xfrm>
        </p:grpSpPr>
        <p:sp>
          <p:nvSpPr>
            <p:cNvPr id="23" name="Rechthoek 22"/>
            <p:cNvSpPr/>
            <p:nvPr/>
          </p:nvSpPr>
          <p:spPr>
            <a:xfrm>
              <a:off x="1" y="-2725"/>
              <a:ext cx="3900093" cy="720000"/>
            </a:xfrm>
            <a:prstGeom prst="rect">
              <a:avLst/>
            </a:prstGeom>
            <a:gradFill>
              <a:gsLst>
                <a:gs pos="25000">
                  <a:srgbClr val="FFFFFF"/>
                </a:gs>
                <a:gs pos="0">
                  <a:schemeClr val="bg1"/>
                </a:gs>
                <a:gs pos="88000">
                  <a:schemeClr val="bg1">
                    <a:alpha val="0"/>
                    <a:lumMod val="6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799"/>
            </a:p>
          </p:txBody>
        </p:sp>
        <p:grpSp>
          <p:nvGrpSpPr>
            <p:cNvPr id="24" name="Groeperen 23"/>
            <p:cNvGrpSpPr/>
            <p:nvPr/>
          </p:nvGrpSpPr>
          <p:grpSpPr>
            <a:xfrm>
              <a:off x="-9198" y="-32121"/>
              <a:ext cx="1531199" cy="752839"/>
              <a:chOff x="-9199" y="-32122"/>
              <a:chExt cx="1531199" cy="752839"/>
            </a:xfrm>
          </p:grpSpPr>
          <p:pic>
            <p:nvPicPr>
              <p:cNvPr id="25" name="Afbeelding 2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7504"/>
              <a:stretch/>
            </p:blipFill>
            <p:spPr>
              <a:xfrm>
                <a:off x="601296" y="198936"/>
                <a:ext cx="920704" cy="317500"/>
              </a:xfrm>
              <a:prstGeom prst="rect">
                <a:avLst/>
              </a:prstGeom>
            </p:spPr>
          </p:pic>
          <p:pic>
            <p:nvPicPr>
              <p:cNvPr id="26" name="Afbeelding 25" descr="UU-logo2011_RGB_diap.png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9199" y="-32122"/>
                <a:ext cx="610495" cy="752839"/>
              </a:xfrm>
              <a:prstGeom prst="rect">
                <a:avLst/>
              </a:prstGeom>
            </p:spPr>
          </p:pic>
        </p:grpSp>
      </p:grpSp>
      <p:sp>
        <p:nvSpPr>
          <p:cNvPr id="35" name="Titel 1"/>
          <p:cNvSpPr>
            <a:spLocks noGrp="1"/>
          </p:cNvSpPr>
          <p:nvPr>
            <p:ph type="title"/>
          </p:nvPr>
        </p:nvSpPr>
        <p:spPr>
          <a:xfrm>
            <a:off x="693941" y="995118"/>
            <a:ext cx="8288030" cy="877275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000"/>
              </a:lnSpc>
              <a:defRPr sz="3800" b="0" i="0">
                <a:solidFill>
                  <a:schemeClr val="tx1"/>
                </a:solidFill>
                <a:latin typeface="Merriweather" pitchFamily="18" charset="0"/>
                <a:cs typeface="Merriweather" pitchFamily="18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7" hasCustomPrompt="1"/>
          </p:nvPr>
        </p:nvSpPr>
        <p:spPr>
          <a:xfrm>
            <a:off x="6448427" y="428161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171450" indent="-171450" algn="r">
              <a:buFont typeface="Lucida Grande"/>
              <a:buChar char="▶"/>
              <a:defRPr sz="900" cap="none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Case | Onderwerp</a:t>
            </a:r>
          </a:p>
        </p:txBody>
      </p:sp>
    </p:spTree>
    <p:extLst>
      <p:ext uri="{BB962C8B-B14F-4D97-AF65-F5344CB8AC3E}">
        <p14:creationId xmlns:p14="http://schemas.microsoft.com/office/powerpoint/2010/main" val="38342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ulteit_titel+quote ">
    <p:bg>
      <p:bgPr>
        <a:solidFill>
          <a:srgbClr val="CDFFFF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ekst 20"/>
          <p:cNvSpPr>
            <a:spLocks noGrp="1"/>
          </p:cNvSpPr>
          <p:nvPr>
            <p:ph type="body" sz="quarter" idx="15" hasCustomPrompt="1"/>
          </p:nvPr>
        </p:nvSpPr>
        <p:spPr>
          <a:xfrm>
            <a:off x="6448427" y="224658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0" indent="0" algn="r">
              <a:buNone/>
              <a:defRPr sz="900" cap="all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Thema </a:t>
            </a:r>
            <a:r>
              <a:rPr lang="nl-NL" dirty="0" err="1"/>
              <a:t>factulteit</a:t>
            </a:r>
            <a:r>
              <a:rPr lang="nl-NL" dirty="0"/>
              <a:t> | klik om te typen</a:t>
            </a:r>
          </a:p>
        </p:txBody>
      </p:sp>
      <p:grpSp>
        <p:nvGrpSpPr>
          <p:cNvPr id="22" name="Groeperen 21"/>
          <p:cNvGrpSpPr/>
          <p:nvPr userDrawn="1"/>
        </p:nvGrpSpPr>
        <p:grpSpPr>
          <a:xfrm>
            <a:off x="-9198" y="-32121"/>
            <a:ext cx="3909292" cy="752839"/>
            <a:chOff x="-9198" y="-32121"/>
            <a:chExt cx="3909292" cy="752839"/>
          </a:xfrm>
        </p:grpSpPr>
        <p:sp>
          <p:nvSpPr>
            <p:cNvPr id="23" name="Rechthoek 22"/>
            <p:cNvSpPr/>
            <p:nvPr/>
          </p:nvSpPr>
          <p:spPr>
            <a:xfrm>
              <a:off x="1" y="-2725"/>
              <a:ext cx="3900093" cy="720000"/>
            </a:xfrm>
            <a:prstGeom prst="rect">
              <a:avLst/>
            </a:prstGeom>
            <a:gradFill>
              <a:gsLst>
                <a:gs pos="25000">
                  <a:srgbClr val="FFFFFF"/>
                </a:gs>
                <a:gs pos="0">
                  <a:schemeClr val="bg1"/>
                </a:gs>
                <a:gs pos="88000">
                  <a:schemeClr val="bg1">
                    <a:alpha val="0"/>
                    <a:lumMod val="6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799"/>
            </a:p>
          </p:txBody>
        </p:sp>
        <p:grpSp>
          <p:nvGrpSpPr>
            <p:cNvPr id="24" name="Groeperen 23"/>
            <p:cNvGrpSpPr/>
            <p:nvPr/>
          </p:nvGrpSpPr>
          <p:grpSpPr>
            <a:xfrm>
              <a:off x="-9198" y="-32121"/>
              <a:ext cx="1531199" cy="752839"/>
              <a:chOff x="-9199" y="-32122"/>
              <a:chExt cx="1531199" cy="752839"/>
            </a:xfrm>
          </p:grpSpPr>
          <p:pic>
            <p:nvPicPr>
              <p:cNvPr id="25" name="Afbeelding 2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7504"/>
              <a:stretch/>
            </p:blipFill>
            <p:spPr>
              <a:xfrm>
                <a:off x="601296" y="198936"/>
                <a:ext cx="920704" cy="317500"/>
              </a:xfrm>
              <a:prstGeom prst="rect">
                <a:avLst/>
              </a:prstGeom>
            </p:spPr>
          </p:pic>
          <p:pic>
            <p:nvPicPr>
              <p:cNvPr id="26" name="Afbeelding 25" descr="UU-logo2011_RGB_diap.png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9199" y="-32122"/>
                <a:ext cx="610495" cy="752839"/>
              </a:xfrm>
              <a:prstGeom prst="rect">
                <a:avLst/>
              </a:prstGeom>
            </p:spPr>
          </p:pic>
        </p:grpSp>
      </p:grpSp>
      <p:sp>
        <p:nvSpPr>
          <p:cNvPr id="35" name="Titel 1"/>
          <p:cNvSpPr>
            <a:spLocks noGrp="1"/>
          </p:cNvSpPr>
          <p:nvPr>
            <p:ph type="title" hasCustomPrompt="1"/>
          </p:nvPr>
        </p:nvSpPr>
        <p:spPr>
          <a:xfrm>
            <a:off x="6100325" y="720718"/>
            <a:ext cx="2880000" cy="4284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lIns="180000" tIns="720000" rIns="0" bIns="0" anchor="t" anchorCtr="0">
            <a:normAutofit/>
          </a:bodyPr>
          <a:lstStyle>
            <a:lvl1pPr algn="l">
              <a:lnSpc>
                <a:spcPts val="3000"/>
              </a:lnSpc>
              <a:defRPr sz="2500" b="0" i="1">
                <a:solidFill>
                  <a:schemeClr val="bg1"/>
                </a:solidFill>
                <a:latin typeface="Merriweather" pitchFamily="18" charset="0"/>
                <a:cs typeface="Merriweather" pitchFamily="18" charset="0"/>
              </a:defRPr>
            </a:lvl1pPr>
          </a:lstStyle>
          <a:p>
            <a:r>
              <a:rPr lang="nl-NL" dirty="0"/>
              <a:t>‘Quote’</a:t>
            </a:r>
          </a:p>
        </p:txBody>
      </p:sp>
      <p:sp>
        <p:nvSpPr>
          <p:cNvPr id="36" name="Tijdelijke aanduiding voor tekst 20"/>
          <p:cNvSpPr>
            <a:spLocks noGrp="1"/>
          </p:cNvSpPr>
          <p:nvPr>
            <p:ph type="body" sz="quarter" idx="16" hasCustomPrompt="1"/>
          </p:nvPr>
        </p:nvSpPr>
        <p:spPr>
          <a:xfrm>
            <a:off x="6100325" y="717274"/>
            <a:ext cx="2866433" cy="203503"/>
          </a:xfrm>
          <a:prstGeom prst="rect">
            <a:avLst/>
          </a:prstGeom>
          <a:noFill/>
        </p:spPr>
        <p:txBody>
          <a:bodyPr vert="horz" lIns="180000" tIns="36000"/>
          <a:lstStyle>
            <a:lvl1pPr marL="0" indent="0">
              <a:buNone/>
              <a:defRPr sz="900" cap="none">
                <a:solidFill>
                  <a:srgbClr val="5DB4E5"/>
                </a:solidFill>
                <a:latin typeface="Open Sans Semibold"/>
                <a:cs typeface="Open Sans Semibold"/>
              </a:defRPr>
            </a:lvl1pPr>
          </a:lstStyle>
          <a:p>
            <a:pPr lvl="0"/>
            <a:r>
              <a:rPr lang="nl-NL" dirty="0"/>
              <a:t>Onderwerp Naam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7" hasCustomPrompt="1"/>
          </p:nvPr>
        </p:nvSpPr>
        <p:spPr>
          <a:xfrm>
            <a:off x="6448427" y="428161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171450" indent="-171450" algn="r">
              <a:buFont typeface="Lucida Grande"/>
              <a:buChar char="▶"/>
              <a:defRPr sz="900" cap="none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Case| Onderwerp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8" hasCustomPrompt="1"/>
          </p:nvPr>
        </p:nvSpPr>
        <p:spPr>
          <a:xfrm>
            <a:off x="693737" y="994969"/>
            <a:ext cx="5406587" cy="9620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3800" b="0" i="0">
                <a:latin typeface="Merriweather" pitchFamily="18" charset="0"/>
                <a:cs typeface="Merriweather" pitchFamily="18" charset="0"/>
              </a:defRPr>
            </a:lvl1pPr>
            <a:lvl2pPr marL="457200" indent="0">
              <a:buNone/>
              <a:defRPr b="0" i="0">
                <a:latin typeface="Merriweather Light"/>
                <a:cs typeface="Merriweather Light"/>
              </a:defRPr>
            </a:lvl2pPr>
            <a:lvl3pPr marL="914400" indent="0">
              <a:buNone/>
              <a:defRPr b="0" i="0">
                <a:latin typeface="Merriweather Light"/>
                <a:cs typeface="Merriweather Light"/>
              </a:defRPr>
            </a:lvl3pPr>
            <a:lvl4pPr marL="1371600" indent="0">
              <a:buNone/>
              <a:defRPr b="0" i="0">
                <a:latin typeface="Merriweather Light"/>
                <a:cs typeface="Merriweather Light"/>
              </a:defRPr>
            </a:lvl4pPr>
            <a:lvl5pPr marL="1828800" indent="0">
              <a:buNone/>
              <a:defRPr b="0" i="0">
                <a:latin typeface="Merriweather Light"/>
                <a:cs typeface="Merriweather Light"/>
              </a:defRPr>
            </a:lvl5pPr>
          </a:lstStyle>
          <a:p>
            <a:pPr lvl="0"/>
            <a:r>
              <a:rPr lang="nl-NL" dirty="0"/>
              <a:t>Titel</a:t>
            </a:r>
          </a:p>
        </p:txBody>
      </p:sp>
    </p:spTree>
    <p:extLst>
      <p:ext uri="{BB962C8B-B14F-4D97-AF65-F5344CB8AC3E}">
        <p14:creationId xmlns:p14="http://schemas.microsoft.com/office/powerpoint/2010/main" val="1672518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ulteit_tekst">
    <p:bg>
      <p:bgPr>
        <a:solidFill>
          <a:srgbClr val="CDFFFF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tekst 20"/>
          <p:cNvSpPr>
            <a:spLocks noGrp="1"/>
          </p:cNvSpPr>
          <p:nvPr>
            <p:ph type="body" sz="quarter" idx="15" hasCustomPrompt="1"/>
          </p:nvPr>
        </p:nvSpPr>
        <p:spPr>
          <a:xfrm>
            <a:off x="6448427" y="224658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0" indent="0" algn="r">
              <a:buNone/>
              <a:defRPr sz="900" cap="all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Thema </a:t>
            </a:r>
            <a:r>
              <a:rPr lang="nl-NL" dirty="0" err="1"/>
              <a:t>factulteit</a:t>
            </a:r>
            <a:r>
              <a:rPr lang="nl-NL" dirty="0"/>
              <a:t> | klik om te typen</a:t>
            </a:r>
          </a:p>
        </p:txBody>
      </p:sp>
      <p:grpSp>
        <p:nvGrpSpPr>
          <p:cNvPr id="22" name="Groeperen 21"/>
          <p:cNvGrpSpPr/>
          <p:nvPr userDrawn="1"/>
        </p:nvGrpSpPr>
        <p:grpSpPr>
          <a:xfrm>
            <a:off x="-9198" y="-32121"/>
            <a:ext cx="3909292" cy="752839"/>
            <a:chOff x="-9198" y="-32121"/>
            <a:chExt cx="3909292" cy="752839"/>
          </a:xfrm>
        </p:grpSpPr>
        <p:sp>
          <p:nvSpPr>
            <p:cNvPr id="23" name="Rechthoek 22"/>
            <p:cNvSpPr/>
            <p:nvPr/>
          </p:nvSpPr>
          <p:spPr>
            <a:xfrm>
              <a:off x="1" y="-2725"/>
              <a:ext cx="3900093" cy="720000"/>
            </a:xfrm>
            <a:prstGeom prst="rect">
              <a:avLst/>
            </a:prstGeom>
            <a:gradFill>
              <a:gsLst>
                <a:gs pos="25000">
                  <a:srgbClr val="FFFFFF"/>
                </a:gs>
                <a:gs pos="0">
                  <a:schemeClr val="bg1"/>
                </a:gs>
                <a:gs pos="88000">
                  <a:schemeClr val="bg1">
                    <a:alpha val="0"/>
                    <a:lumMod val="69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799"/>
            </a:p>
          </p:txBody>
        </p:sp>
        <p:grpSp>
          <p:nvGrpSpPr>
            <p:cNvPr id="24" name="Groeperen 23"/>
            <p:cNvGrpSpPr/>
            <p:nvPr/>
          </p:nvGrpSpPr>
          <p:grpSpPr>
            <a:xfrm>
              <a:off x="-9198" y="-32121"/>
              <a:ext cx="1531199" cy="752839"/>
              <a:chOff x="-9199" y="-32122"/>
              <a:chExt cx="1531199" cy="752839"/>
            </a:xfrm>
          </p:grpSpPr>
          <p:pic>
            <p:nvPicPr>
              <p:cNvPr id="25" name="Afbeelding 24"/>
              <p:cNvPicPr>
                <a:picLocks noChangeAspect="1"/>
              </p:cNvPicPr>
              <p:nvPr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7504"/>
              <a:stretch/>
            </p:blipFill>
            <p:spPr>
              <a:xfrm>
                <a:off x="601296" y="198936"/>
                <a:ext cx="920704" cy="317500"/>
              </a:xfrm>
              <a:prstGeom prst="rect">
                <a:avLst/>
              </a:prstGeom>
            </p:spPr>
          </p:pic>
          <p:pic>
            <p:nvPicPr>
              <p:cNvPr id="26" name="Afbeelding 25" descr="UU-logo2011_RGB_diap.png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-9199" y="-32122"/>
                <a:ext cx="610495" cy="752839"/>
              </a:xfrm>
              <a:prstGeom prst="rect">
                <a:avLst/>
              </a:prstGeom>
            </p:spPr>
          </p:pic>
        </p:grpSp>
      </p:grpSp>
      <p:sp>
        <p:nvSpPr>
          <p:cNvPr id="35" name="Titel 1"/>
          <p:cNvSpPr>
            <a:spLocks noGrp="1"/>
          </p:cNvSpPr>
          <p:nvPr>
            <p:ph type="title"/>
          </p:nvPr>
        </p:nvSpPr>
        <p:spPr>
          <a:xfrm>
            <a:off x="693941" y="995118"/>
            <a:ext cx="8288030" cy="707057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3000"/>
              </a:lnSpc>
              <a:defRPr sz="3800" b="0" i="0">
                <a:solidFill>
                  <a:schemeClr val="tx1"/>
                </a:solidFill>
                <a:latin typeface="Merriweather" pitchFamily="18" charset="0"/>
                <a:cs typeface="Merriweather" pitchFamily="18" charset="0"/>
              </a:defRPr>
            </a:lvl1pPr>
          </a:lstStyle>
          <a:p>
            <a:r>
              <a:rPr lang="nl-NL" dirty="0"/>
              <a:t>Titel</a:t>
            </a:r>
          </a:p>
        </p:txBody>
      </p:sp>
      <p:sp>
        <p:nvSpPr>
          <p:cNvPr id="10" name="Tijdelijke aanduiding voor tekst 20"/>
          <p:cNvSpPr>
            <a:spLocks noGrp="1"/>
          </p:cNvSpPr>
          <p:nvPr>
            <p:ph type="body" sz="quarter" idx="17" hasCustomPrompt="1"/>
          </p:nvPr>
        </p:nvSpPr>
        <p:spPr>
          <a:xfrm>
            <a:off x="6448427" y="428161"/>
            <a:ext cx="2695573" cy="203503"/>
          </a:xfrm>
          <a:prstGeom prst="rect">
            <a:avLst/>
          </a:prstGeom>
          <a:noFill/>
        </p:spPr>
        <p:txBody>
          <a:bodyPr vert="horz" tIns="36000" rIns="180000"/>
          <a:lstStyle>
            <a:lvl1pPr marL="171450" indent="-171450" algn="r">
              <a:buFont typeface="Lucida Grande"/>
              <a:buChar char="▶"/>
              <a:defRPr sz="900" cap="none">
                <a:latin typeface="Open Sans"/>
                <a:cs typeface="Open Sans"/>
              </a:defRPr>
            </a:lvl1pPr>
          </a:lstStyle>
          <a:p>
            <a:pPr lvl="0"/>
            <a:r>
              <a:rPr lang="nl-NL" dirty="0"/>
              <a:t>Case | Onderwerp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8"/>
          </p:nvPr>
        </p:nvSpPr>
        <p:spPr>
          <a:xfrm>
            <a:off x="693738" y="1702175"/>
            <a:ext cx="8288234" cy="96238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2400"/>
              </a:lnSpc>
              <a:buFont typeface="Arial"/>
              <a:buNone/>
              <a:defRPr sz="1800">
                <a:latin typeface="Open Sans"/>
                <a:cs typeface="Open Sans"/>
              </a:defRPr>
            </a:lvl1pPr>
            <a:lvl2pPr marL="0" indent="0">
              <a:spcBef>
                <a:spcPts val="1200"/>
              </a:spcBef>
              <a:buFontTx/>
              <a:buNone/>
              <a:defRPr sz="1800">
                <a:latin typeface="Open Sans Semibold"/>
                <a:cs typeface="Open Sans Semibold"/>
              </a:defRPr>
            </a:lvl2pPr>
            <a:lvl3pPr marL="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3pPr>
            <a:lvl4pPr marL="54000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4pPr>
            <a:lvl5pPr marL="82800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sz="quarter" idx="19" hasCustomPrompt="1"/>
          </p:nvPr>
        </p:nvSpPr>
        <p:spPr>
          <a:xfrm>
            <a:off x="693942" y="2664559"/>
            <a:ext cx="8288030" cy="2483704"/>
          </a:xfrm>
          <a:prstGeom prst="rect">
            <a:avLst/>
          </a:prstGeom>
        </p:spPr>
        <p:txBody>
          <a:bodyPr vert="horz" lIns="0" tIns="0" rIns="0" bIns="0" numCol="2" spcCol="144000"/>
          <a:lstStyle>
            <a:lvl1pPr marL="0" indent="0">
              <a:lnSpc>
                <a:spcPts val="2400"/>
              </a:lnSpc>
              <a:buFont typeface="Arial"/>
              <a:buNone/>
              <a:defRPr sz="1800">
                <a:latin typeface="Open Sans"/>
                <a:cs typeface="Open Sans"/>
              </a:defRPr>
            </a:lvl1pPr>
            <a:lvl2pPr marL="0" indent="0">
              <a:spcBef>
                <a:spcPts val="1200"/>
              </a:spcBef>
              <a:buFontTx/>
              <a:buNone/>
              <a:defRPr sz="1800">
                <a:latin typeface="Open Sans Semibold"/>
                <a:cs typeface="Open Sans Semibold"/>
              </a:defRPr>
            </a:lvl2pPr>
            <a:lvl3pPr marL="0" marR="0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latin typeface="Open Sans"/>
                <a:cs typeface="Open Sans"/>
              </a:defRPr>
            </a:lvl3pPr>
            <a:lvl4pPr marL="54000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4pPr>
            <a:lvl5pPr marL="828000" indent="-285750">
              <a:lnSpc>
                <a:spcPts val="2400"/>
              </a:lnSpc>
              <a:spcBef>
                <a:spcPts val="0"/>
              </a:spcBef>
              <a:buFont typeface="Arial"/>
              <a:buChar char="•"/>
              <a:defRPr sz="1800">
                <a:latin typeface="Open Sans"/>
                <a:cs typeface="Open Sans"/>
              </a:defRPr>
            </a:lvl5pPr>
          </a:lstStyle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marL="0" marR="0" lvl="2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l-NL" dirty="0"/>
              <a:t>Derde niveau</a:t>
            </a:r>
          </a:p>
          <a:p>
            <a:pPr marL="0" marR="0" lvl="2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l-NL" dirty="0"/>
              <a:t>Derde niveau</a:t>
            </a:r>
          </a:p>
          <a:p>
            <a:pPr marL="0" marR="0" lvl="2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marL="0" marR="0" lvl="2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l-NL" dirty="0"/>
              <a:t>Derde niveau</a:t>
            </a:r>
          </a:p>
          <a:p>
            <a:pPr marL="0" marR="0" lvl="2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l-NL" dirty="0"/>
              <a:t>Derde niveau</a:t>
            </a:r>
          </a:p>
          <a:p>
            <a:pPr marL="0" marR="0" lvl="2" indent="-28575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  <a:p>
            <a:pPr lvl="4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757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7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4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41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42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43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44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45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47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48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DFFFF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79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18" r:id="rId2"/>
    <p:sldLayoutId id="2147483713" r:id="rId3"/>
    <p:sldLayoutId id="2147483758" r:id="rId4"/>
    <p:sldLayoutId id="2147483799" r:id="rId5"/>
    <p:sldLayoutId id="214748380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11541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305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85549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90328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4938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1064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7923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6376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8925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7346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DFFFF">
            <a:alpha val="1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0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5" r:id="rId2"/>
    <p:sldLayoutId id="2147483726" r:id="rId3"/>
    <p:sldLayoutId id="2147483727" r:id="rId4"/>
    <p:sldLayoutId id="2147483728" r:id="rId5"/>
    <p:sldLayoutId id="2147483759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388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1574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5214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9" descr="1024x768 Basis01Info#430D11.png                                0042198FMacintosh HD                   BB707946: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-1192"/>
            <a:ext cx="9144000" cy="515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4862248"/>
            <a:ext cx="533400" cy="28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0" hangingPunct="0">
              <a:defRPr/>
            </a:pPr>
            <a:fld id="{51BDD35B-DF3A-427C-8233-4638BBF8BE56}" type="slidenum">
              <a:rPr lang="en-US" sz="901">
                <a:latin typeface="Verdana" charset="0"/>
              </a:rPr>
              <a:pPr algn="r" eaLnBrk="0" hangingPunct="0">
                <a:defRPr/>
              </a:pPr>
              <a:t>‹#›</a:t>
            </a:fld>
            <a:endParaRPr lang="en-US" sz="1051">
              <a:latin typeface="Verdana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228812"/>
            <a:ext cx="7391400" cy="858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stijl te bewerken</a:t>
            </a:r>
            <a:endParaRPr 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600" y="1372870"/>
            <a:ext cx="7391400" cy="2974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042" name="Rectangle 1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0" y="4862248"/>
            <a:ext cx="1905000" cy="34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1">
                <a:latin typeface="Times"/>
              </a:defRPr>
            </a:lvl1pPr>
          </a:lstStyle>
          <a:p>
            <a:fld id="{9F4F3781-A27F-4288-B56C-E4F2DD1D9774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1043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05200" y="4862248"/>
            <a:ext cx="2895600" cy="286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1"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9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62" r:id="rId16"/>
    <p:sldLayoutId id="2147483763" r:id="rId17"/>
    <p:sldLayoutId id="2147483798" r:id="rId1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1802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1802" b="1">
          <a:solidFill>
            <a:schemeClr val="tx2"/>
          </a:solidFill>
          <a:latin typeface="Verdan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1802" b="1">
          <a:solidFill>
            <a:schemeClr val="tx2"/>
          </a:solidFill>
          <a:latin typeface="Verdan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1802" b="1">
          <a:solidFill>
            <a:schemeClr val="tx2"/>
          </a:solidFill>
          <a:latin typeface="Verdan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1802" b="1">
          <a:solidFill>
            <a:schemeClr val="tx2"/>
          </a:solidFill>
          <a:latin typeface="Verdana" charset="0"/>
        </a:defRPr>
      </a:lvl5pPr>
      <a:lvl6pPr marL="343220" algn="ctr" rtl="0" eaLnBrk="1" fontAlgn="base" hangingPunct="1">
        <a:spcBef>
          <a:spcPct val="0"/>
        </a:spcBef>
        <a:spcAft>
          <a:spcPct val="0"/>
        </a:spcAft>
        <a:defRPr sz="1802" b="1">
          <a:solidFill>
            <a:schemeClr val="tx2"/>
          </a:solidFill>
          <a:latin typeface="Verdana" charset="0"/>
        </a:defRPr>
      </a:lvl6pPr>
      <a:lvl7pPr marL="686440" algn="ctr" rtl="0" eaLnBrk="1" fontAlgn="base" hangingPunct="1">
        <a:spcBef>
          <a:spcPct val="0"/>
        </a:spcBef>
        <a:spcAft>
          <a:spcPct val="0"/>
        </a:spcAft>
        <a:defRPr sz="1802" b="1">
          <a:solidFill>
            <a:schemeClr val="tx2"/>
          </a:solidFill>
          <a:latin typeface="Verdana" charset="0"/>
        </a:defRPr>
      </a:lvl7pPr>
      <a:lvl8pPr marL="1029660" algn="ctr" rtl="0" eaLnBrk="1" fontAlgn="base" hangingPunct="1">
        <a:spcBef>
          <a:spcPct val="0"/>
        </a:spcBef>
        <a:spcAft>
          <a:spcPct val="0"/>
        </a:spcAft>
        <a:defRPr sz="1802" b="1">
          <a:solidFill>
            <a:schemeClr val="tx2"/>
          </a:solidFill>
          <a:latin typeface="Verdana" charset="0"/>
        </a:defRPr>
      </a:lvl8pPr>
      <a:lvl9pPr marL="1372880" algn="ctr" rtl="0" eaLnBrk="1" fontAlgn="base" hangingPunct="1">
        <a:spcBef>
          <a:spcPct val="0"/>
        </a:spcBef>
        <a:spcAft>
          <a:spcPct val="0"/>
        </a:spcAft>
        <a:defRPr sz="1802" b="1">
          <a:solidFill>
            <a:schemeClr val="tx2"/>
          </a:solidFill>
          <a:latin typeface="Verdana" charset="0"/>
        </a:defRPr>
      </a:lvl9pPr>
    </p:titleStyle>
    <p:bodyStyle>
      <a:lvl1pPr marL="190678" indent="-190678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0000"/>
        <a:buFont typeface="Webdings" pitchFamily="18" charset="2"/>
        <a:buChar char="g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41048" indent="-21570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1">
          <a:solidFill>
            <a:schemeClr val="tx1"/>
          </a:solidFill>
          <a:latin typeface="+mn-lt"/>
        </a:defRPr>
      </a:lvl2pPr>
      <a:lvl3pPr marL="979607" indent="-171610" algn="l" rtl="0" eaLnBrk="1" fontAlgn="base" hangingPunct="1">
        <a:spcBef>
          <a:spcPct val="20000"/>
        </a:spcBef>
        <a:spcAft>
          <a:spcPct val="0"/>
        </a:spcAft>
        <a:buChar char="•"/>
        <a:defRPr sz="1051">
          <a:solidFill>
            <a:schemeClr val="tx1"/>
          </a:solidFill>
          <a:latin typeface="+mn-lt"/>
        </a:defRPr>
      </a:lvl3pPr>
      <a:lvl4pPr marL="1285884" indent="-171610" algn="l" rtl="0" eaLnBrk="1" fontAlgn="base" hangingPunct="1">
        <a:spcBef>
          <a:spcPct val="20000"/>
        </a:spcBef>
        <a:spcAft>
          <a:spcPct val="0"/>
        </a:spcAft>
        <a:buChar char="–"/>
        <a:defRPr sz="901">
          <a:solidFill>
            <a:schemeClr val="tx1"/>
          </a:solidFill>
          <a:latin typeface="+mn-lt"/>
        </a:defRPr>
      </a:lvl4pPr>
      <a:lvl5pPr marL="1592160" indent="-171610" algn="l" rtl="0" eaLnBrk="1" fontAlgn="base" hangingPunct="1">
        <a:spcBef>
          <a:spcPct val="20000"/>
        </a:spcBef>
        <a:spcAft>
          <a:spcPct val="0"/>
        </a:spcAft>
        <a:buChar char="»"/>
        <a:defRPr sz="751">
          <a:solidFill>
            <a:schemeClr val="tx1"/>
          </a:solidFill>
          <a:latin typeface="+mn-lt"/>
        </a:defRPr>
      </a:lvl5pPr>
      <a:lvl6pPr marL="1830507" indent="-171610" algn="l" rtl="0" eaLnBrk="1" fontAlgn="base" hangingPunct="1">
        <a:spcBef>
          <a:spcPct val="20000"/>
        </a:spcBef>
        <a:spcAft>
          <a:spcPct val="0"/>
        </a:spcAft>
        <a:buChar char="»"/>
        <a:defRPr sz="751">
          <a:solidFill>
            <a:schemeClr val="tx1"/>
          </a:solidFill>
          <a:latin typeface="+mn-lt"/>
        </a:defRPr>
      </a:lvl6pPr>
      <a:lvl7pPr marL="2173727" indent="-171610" algn="l" rtl="0" eaLnBrk="1" fontAlgn="base" hangingPunct="1">
        <a:spcBef>
          <a:spcPct val="20000"/>
        </a:spcBef>
        <a:spcAft>
          <a:spcPct val="0"/>
        </a:spcAft>
        <a:buChar char="»"/>
        <a:defRPr sz="751">
          <a:solidFill>
            <a:schemeClr val="tx1"/>
          </a:solidFill>
          <a:latin typeface="+mn-lt"/>
        </a:defRPr>
      </a:lvl7pPr>
      <a:lvl8pPr marL="2516947" indent="-171610" algn="l" rtl="0" eaLnBrk="1" fontAlgn="base" hangingPunct="1">
        <a:spcBef>
          <a:spcPct val="20000"/>
        </a:spcBef>
        <a:spcAft>
          <a:spcPct val="0"/>
        </a:spcAft>
        <a:buChar char="»"/>
        <a:defRPr sz="751">
          <a:solidFill>
            <a:schemeClr val="tx1"/>
          </a:solidFill>
          <a:latin typeface="+mn-lt"/>
        </a:defRPr>
      </a:lvl8pPr>
      <a:lvl9pPr marL="2860167" indent="-171610" algn="l" rtl="0" eaLnBrk="1" fontAlgn="base" hangingPunct="1">
        <a:spcBef>
          <a:spcPct val="20000"/>
        </a:spcBef>
        <a:spcAft>
          <a:spcPct val="0"/>
        </a:spcAft>
        <a:buChar char="»"/>
        <a:defRPr sz="75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644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3220" algn="l" defTabSz="68644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6440" algn="l" defTabSz="68644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9660" algn="l" defTabSz="68644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2880" algn="l" defTabSz="68644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6100" algn="l" defTabSz="68644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9320" algn="l" defTabSz="68644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2540" algn="l" defTabSz="68644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5760" algn="l" defTabSz="68644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06169"/>
            <a:ext cx="8229600" cy="85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Titelstijl van model bewerken</a:t>
            </a:r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201262"/>
            <a:ext cx="8229600" cy="3397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/>
              <a:t>Klik om de tekststijl van het model te bewerken</a:t>
            </a:r>
          </a:p>
          <a:p>
            <a:pPr lvl="1"/>
            <a:r>
              <a:rPr lang="nl-NL" altLang="en-US"/>
              <a:t>Tweede niveau</a:t>
            </a:r>
          </a:p>
          <a:p>
            <a:pPr lvl="2"/>
            <a:r>
              <a:rPr lang="nl-NL" altLang="en-US"/>
              <a:t>Derde niveau</a:t>
            </a:r>
          </a:p>
          <a:p>
            <a:pPr lvl="3"/>
            <a:r>
              <a:rPr lang="nl-NL" altLang="en-US"/>
              <a:t>Vierde niveau</a:t>
            </a:r>
          </a:p>
          <a:p>
            <a:pPr lvl="4"/>
            <a:r>
              <a:rPr lang="nl-NL" altLang="en-US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71678"/>
            <a:ext cx="2133600" cy="27409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1" b="0">
                <a:solidFill>
                  <a:srgbClr val="898989"/>
                </a:solidFill>
                <a:latin typeface="Verdana" pitchFamily="-109" charset="0"/>
                <a:ea typeface="ＭＳ Ｐゴシック" pitchFamily="-109" charset="-128"/>
                <a:cs typeface="+mn-cs"/>
              </a:defRPr>
            </a:lvl1pPr>
          </a:lstStyle>
          <a:p>
            <a:pPr defTabSz="343220" fontAlgn="base">
              <a:spcBef>
                <a:spcPct val="0"/>
              </a:spcBef>
              <a:spcAft>
                <a:spcPct val="0"/>
              </a:spcAft>
              <a:defRPr/>
            </a:pPr>
            <a:fld id="{76791B2A-5A2E-44DE-A4B0-1A29F8A72224}" type="datetime1">
              <a:rPr lang="nl-NL" smtClean="0"/>
              <a:pPr defTabSz="343220" fontAlgn="base">
                <a:spcBef>
                  <a:spcPct val="0"/>
                </a:spcBef>
                <a:spcAft>
                  <a:spcPct val="0"/>
                </a:spcAft>
                <a:defRPr/>
              </a:pPr>
              <a:t>24-2-2021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71678"/>
            <a:ext cx="2895600" cy="27409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1" b="0">
                <a:solidFill>
                  <a:srgbClr val="898989"/>
                </a:solidFill>
                <a:latin typeface="Verdana" pitchFamily="-109" charset="0"/>
                <a:ea typeface="ＭＳ Ｐゴシック" pitchFamily="-109" charset="-128"/>
                <a:cs typeface="+mn-cs"/>
              </a:defRPr>
            </a:lvl1pPr>
          </a:lstStyle>
          <a:p>
            <a:pPr defTabSz="343220"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71678"/>
            <a:ext cx="2133600" cy="27409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1">
                <a:solidFill>
                  <a:srgbClr val="898989"/>
                </a:solidFill>
              </a:defRPr>
            </a:lvl1pPr>
          </a:lstStyle>
          <a:p>
            <a:pPr defTabSz="343220" fontAlgn="base">
              <a:spcBef>
                <a:spcPct val="0"/>
              </a:spcBef>
              <a:spcAft>
                <a:spcPct val="0"/>
              </a:spcAft>
              <a:defRPr/>
            </a:pPr>
            <a:fld id="{38CDE2F0-4018-4D31-AF72-7386F5CEAC80}" type="slidenum">
              <a:rPr lang="nl-NL" altLang="en-US" smtClean="0">
                <a:ea typeface="MS PGothic" pitchFamily="34" charset="-128"/>
              </a:rPr>
              <a:pPr defTabSz="34322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nl-NL" altLang="en-US">
              <a:ea typeface="MS PGothic" pitchFamily="34" charset="-128"/>
            </a:endParaRPr>
          </a:p>
        </p:txBody>
      </p:sp>
      <p:pic>
        <p:nvPicPr>
          <p:cNvPr id="1031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721624"/>
            <a:ext cx="1727200" cy="3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</p:sldLayoutIdLst>
  <p:hf hdr="0" ftr="0" dt="0"/>
  <p:txStyles>
    <p:titleStyle>
      <a:lvl1pPr algn="l" defTabSz="343220" rtl="0" eaLnBrk="0" fontAlgn="base" hangingPunct="0">
        <a:spcBef>
          <a:spcPct val="0"/>
        </a:spcBef>
        <a:spcAft>
          <a:spcPct val="0"/>
        </a:spcAft>
        <a:defRPr sz="2402" b="1" kern="1200">
          <a:solidFill>
            <a:srgbClr val="D70044"/>
          </a:solidFill>
          <a:latin typeface="Verdana"/>
          <a:ea typeface="MS PGothic" pitchFamily="34" charset="-128"/>
          <a:cs typeface="Verdana"/>
        </a:defRPr>
      </a:lvl1pPr>
      <a:lvl2pPr algn="l" defTabSz="343220" rtl="0" eaLnBrk="0" fontAlgn="base" hangingPunct="0">
        <a:spcBef>
          <a:spcPct val="0"/>
        </a:spcBef>
        <a:spcAft>
          <a:spcPct val="0"/>
        </a:spcAft>
        <a:defRPr sz="2402" b="1">
          <a:solidFill>
            <a:srgbClr val="D70044"/>
          </a:solidFill>
          <a:latin typeface="Verdana" pitchFamily="-65" charset="0"/>
          <a:ea typeface="MS PGothic" pitchFamily="34" charset="-128"/>
          <a:cs typeface="Verdana" pitchFamily="34" charset="0"/>
        </a:defRPr>
      </a:lvl2pPr>
      <a:lvl3pPr algn="l" defTabSz="343220" rtl="0" eaLnBrk="0" fontAlgn="base" hangingPunct="0">
        <a:spcBef>
          <a:spcPct val="0"/>
        </a:spcBef>
        <a:spcAft>
          <a:spcPct val="0"/>
        </a:spcAft>
        <a:defRPr sz="2402" b="1">
          <a:solidFill>
            <a:srgbClr val="D70044"/>
          </a:solidFill>
          <a:latin typeface="Verdana" pitchFamily="-65" charset="0"/>
          <a:ea typeface="MS PGothic" pitchFamily="34" charset="-128"/>
          <a:cs typeface="Verdana" pitchFamily="34" charset="0"/>
        </a:defRPr>
      </a:lvl3pPr>
      <a:lvl4pPr algn="l" defTabSz="343220" rtl="0" eaLnBrk="0" fontAlgn="base" hangingPunct="0">
        <a:spcBef>
          <a:spcPct val="0"/>
        </a:spcBef>
        <a:spcAft>
          <a:spcPct val="0"/>
        </a:spcAft>
        <a:defRPr sz="2402" b="1">
          <a:solidFill>
            <a:srgbClr val="D70044"/>
          </a:solidFill>
          <a:latin typeface="Verdana" pitchFamily="-65" charset="0"/>
          <a:ea typeface="MS PGothic" pitchFamily="34" charset="-128"/>
          <a:cs typeface="Verdana" pitchFamily="34" charset="0"/>
        </a:defRPr>
      </a:lvl4pPr>
      <a:lvl5pPr algn="l" defTabSz="343220" rtl="0" eaLnBrk="0" fontAlgn="base" hangingPunct="0">
        <a:spcBef>
          <a:spcPct val="0"/>
        </a:spcBef>
        <a:spcAft>
          <a:spcPct val="0"/>
        </a:spcAft>
        <a:defRPr sz="2402" b="1">
          <a:solidFill>
            <a:srgbClr val="D70044"/>
          </a:solidFill>
          <a:latin typeface="Verdana" pitchFamily="-65" charset="0"/>
          <a:ea typeface="MS PGothic" pitchFamily="34" charset="-128"/>
          <a:cs typeface="Verdana" pitchFamily="34" charset="0"/>
        </a:defRPr>
      </a:lvl5pPr>
      <a:lvl6pPr marL="343220" algn="l" defTabSz="343220" rtl="0" eaLnBrk="1" fontAlgn="base" hangingPunct="1">
        <a:spcBef>
          <a:spcPct val="0"/>
        </a:spcBef>
        <a:spcAft>
          <a:spcPct val="0"/>
        </a:spcAft>
        <a:defRPr sz="2402" b="1">
          <a:solidFill>
            <a:srgbClr val="D70044"/>
          </a:solidFill>
          <a:latin typeface="Verdana" pitchFamily="-65" charset="0"/>
          <a:ea typeface="ＭＳ Ｐゴシック" pitchFamily="-65" charset="-128"/>
        </a:defRPr>
      </a:lvl6pPr>
      <a:lvl7pPr marL="686440" algn="l" defTabSz="343220" rtl="0" eaLnBrk="1" fontAlgn="base" hangingPunct="1">
        <a:spcBef>
          <a:spcPct val="0"/>
        </a:spcBef>
        <a:spcAft>
          <a:spcPct val="0"/>
        </a:spcAft>
        <a:defRPr sz="2402" b="1">
          <a:solidFill>
            <a:srgbClr val="D70044"/>
          </a:solidFill>
          <a:latin typeface="Verdana" pitchFamily="-65" charset="0"/>
          <a:ea typeface="ＭＳ Ｐゴシック" pitchFamily="-65" charset="-128"/>
        </a:defRPr>
      </a:lvl7pPr>
      <a:lvl8pPr marL="1029660" algn="l" defTabSz="343220" rtl="0" eaLnBrk="1" fontAlgn="base" hangingPunct="1">
        <a:spcBef>
          <a:spcPct val="0"/>
        </a:spcBef>
        <a:spcAft>
          <a:spcPct val="0"/>
        </a:spcAft>
        <a:defRPr sz="2402" b="1">
          <a:solidFill>
            <a:srgbClr val="D70044"/>
          </a:solidFill>
          <a:latin typeface="Verdana" pitchFamily="-65" charset="0"/>
          <a:ea typeface="ＭＳ Ｐゴシック" pitchFamily="-65" charset="-128"/>
        </a:defRPr>
      </a:lvl8pPr>
      <a:lvl9pPr marL="1372880" algn="l" defTabSz="343220" rtl="0" eaLnBrk="1" fontAlgn="base" hangingPunct="1">
        <a:spcBef>
          <a:spcPct val="0"/>
        </a:spcBef>
        <a:spcAft>
          <a:spcPct val="0"/>
        </a:spcAft>
        <a:defRPr sz="2402" b="1">
          <a:solidFill>
            <a:srgbClr val="D70044"/>
          </a:solidFill>
          <a:latin typeface="Verdana" pitchFamily="-65" charset="0"/>
          <a:ea typeface="ＭＳ Ｐゴシック" pitchFamily="-65" charset="-128"/>
        </a:defRPr>
      </a:lvl9pPr>
    </p:titleStyle>
    <p:bodyStyle>
      <a:lvl1pPr marL="257415" indent="-257415" algn="l" defTabSz="34322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1" kern="1200">
          <a:solidFill>
            <a:schemeClr val="tx1"/>
          </a:solidFill>
          <a:latin typeface="Verdana"/>
          <a:ea typeface="MS PGothic" pitchFamily="34" charset="-128"/>
          <a:cs typeface="Verdana"/>
        </a:defRPr>
      </a:lvl1pPr>
      <a:lvl2pPr marL="557733" indent="-214513" algn="l" defTabSz="34322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1" kern="1200">
          <a:solidFill>
            <a:schemeClr val="tx1"/>
          </a:solidFill>
          <a:latin typeface="Verdana"/>
          <a:ea typeface="MS PGothic" pitchFamily="34" charset="-128"/>
          <a:cs typeface="Verdana"/>
        </a:defRPr>
      </a:lvl2pPr>
      <a:lvl3pPr marL="858050" indent="-171610" algn="l" defTabSz="34322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501" kern="1200">
          <a:solidFill>
            <a:schemeClr val="tx1"/>
          </a:solidFill>
          <a:latin typeface="Verdana"/>
          <a:ea typeface="MS PGothic" pitchFamily="34" charset="-128"/>
          <a:cs typeface="Verdana"/>
        </a:defRPr>
      </a:lvl3pPr>
      <a:lvl4pPr marL="1201270" indent="-171610" algn="l" defTabSz="34322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01" kern="1200">
          <a:solidFill>
            <a:schemeClr val="tx1"/>
          </a:solidFill>
          <a:latin typeface="Verdana"/>
          <a:ea typeface="MS PGothic" pitchFamily="34" charset="-128"/>
          <a:cs typeface="Verdana"/>
        </a:defRPr>
      </a:lvl4pPr>
      <a:lvl5pPr marL="1544490" indent="-171610" algn="l" defTabSz="34322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501" kern="1200">
          <a:solidFill>
            <a:schemeClr val="tx1"/>
          </a:solidFill>
          <a:latin typeface="Verdana"/>
          <a:ea typeface="MS PGothic" pitchFamily="34" charset="-128"/>
          <a:cs typeface="Verdana"/>
        </a:defRPr>
      </a:lvl5pPr>
      <a:lvl6pPr marL="1887710" indent="-171610" algn="l" defTabSz="343220" rtl="0" eaLnBrk="1" latinLnBrk="0" hangingPunct="1">
        <a:spcBef>
          <a:spcPct val="20000"/>
        </a:spcBef>
        <a:buFont typeface="Arial"/>
        <a:buChar char="•"/>
        <a:defRPr sz="1501" kern="1200">
          <a:solidFill>
            <a:schemeClr val="tx1"/>
          </a:solidFill>
          <a:latin typeface="+mn-lt"/>
          <a:ea typeface="+mn-ea"/>
          <a:cs typeface="+mn-cs"/>
        </a:defRPr>
      </a:lvl6pPr>
      <a:lvl7pPr marL="2230930" indent="-171610" algn="l" defTabSz="343220" rtl="0" eaLnBrk="1" latinLnBrk="0" hangingPunct="1">
        <a:spcBef>
          <a:spcPct val="20000"/>
        </a:spcBef>
        <a:buFont typeface="Arial"/>
        <a:buChar char="•"/>
        <a:defRPr sz="1501" kern="1200">
          <a:solidFill>
            <a:schemeClr val="tx1"/>
          </a:solidFill>
          <a:latin typeface="+mn-lt"/>
          <a:ea typeface="+mn-ea"/>
          <a:cs typeface="+mn-cs"/>
        </a:defRPr>
      </a:lvl7pPr>
      <a:lvl8pPr marL="2574150" indent="-171610" algn="l" defTabSz="343220" rtl="0" eaLnBrk="1" latinLnBrk="0" hangingPunct="1">
        <a:spcBef>
          <a:spcPct val="20000"/>
        </a:spcBef>
        <a:buFont typeface="Arial"/>
        <a:buChar char="•"/>
        <a:defRPr sz="1501" kern="1200">
          <a:solidFill>
            <a:schemeClr val="tx1"/>
          </a:solidFill>
          <a:latin typeface="+mn-lt"/>
          <a:ea typeface="+mn-ea"/>
          <a:cs typeface="+mn-cs"/>
        </a:defRPr>
      </a:lvl8pPr>
      <a:lvl9pPr marL="2917370" indent="-171610" algn="l" defTabSz="343220" rtl="0" eaLnBrk="1" latinLnBrk="0" hangingPunct="1">
        <a:spcBef>
          <a:spcPct val="20000"/>
        </a:spcBef>
        <a:buFont typeface="Arial"/>
        <a:buChar char="•"/>
        <a:defRPr sz="15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34322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3220" algn="l" defTabSz="34322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6440" algn="l" defTabSz="34322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9660" algn="l" defTabSz="34322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2880" algn="l" defTabSz="34322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6100" algn="l" defTabSz="34322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9320" algn="l" defTabSz="34322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2540" algn="l" defTabSz="34322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5760" algn="l" defTabSz="34322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5723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33918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3626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19956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669727" y="234622"/>
            <a:ext cx="7804547" cy="113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3" name="logo uu.png" descr="logo u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90" y="4702708"/>
            <a:ext cx="1939770" cy="40269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>
            <a:spLocks noGrp="1"/>
          </p:cNvSpPr>
          <p:nvPr>
            <p:ph type="sldNum" sz="quarter" idx="2"/>
          </p:nvPr>
        </p:nvSpPr>
        <p:spPr>
          <a:xfrm>
            <a:off x="4442501" y="4883476"/>
            <a:ext cx="250069" cy="2487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950"/>
            </a:lvl1pPr>
          </a:lstStyle>
          <a:p>
            <a:pPr algn="ctr" defTabSz="308341" hangingPunct="0"/>
            <a:fld id="{86CB4B4D-7CA3-9044-876B-883B54F8677D}" type="slidenum">
              <a:rPr lang="nl-NL" kern="0" smtClean="0">
                <a:solidFill>
                  <a:srgbClr val="000000"/>
                </a:solidFill>
                <a:sym typeface="Helvetica Light"/>
              </a:rPr>
              <a:pPr algn="ctr" defTabSz="308341" hangingPunct="0"/>
              <a:t>‹#›</a:t>
            </a:fld>
            <a:endParaRPr lang="nl-NL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" name="Body Level One…"/>
          <p:cNvSpPr>
            <a:spLocks noGrp="1"/>
          </p:cNvSpPr>
          <p:nvPr>
            <p:ph type="body" idx="1"/>
          </p:nvPr>
        </p:nvSpPr>
        <p:spPr>
          <a:xfrm>
            <a:off x="669727" y="1374211"/>
            <a:ext cx="7804547" cy="3318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44399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transition spd="med"/>
  <p:txStyles>
    <p:title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2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3460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46921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703821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938428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1173036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1407643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1642250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1876857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111464" marR="0" indent="-234607" algn="l" defTabSz="308341" rtl="0" latinLnBrk="0">
        <a:lnSpc>
          <a:spcPct val="100000"/>
        </a:lnSpc>
        <a:spcBef>
          <a:spcPts val="2217"/>
        </a:spcBef>
        <a:spcAft>
          <a:spcPts val="0"/>
        </a:spcAft>
        <a:buClrTx/>
        <a:buSzPct val="75000"/>
        <a:buFontTx/>
        <a:buChar char="•"/>
        <a:tabLst/>
        <a:defRPr sz="19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2065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4131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6196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8262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603275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723930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44586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65241" algn="ctr" defTabSz="30834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png"/><Relationship Id="rId11" Type="http://schemas.openxmlformats.org/officeDocument/2006/relationships/image" Target="../media/image15.jpg"/><Relationship Id="rId5" Type="http://schemas.openxmlformats.org/officeDocument/2006/relationships/image" Target="../media/image23.pn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comments" Target="../comments/comment2.xml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Relationship Id="rId5" Type="http://schemas.openxmlformats.org/officeDocument/2006/relationships/slide" Target="slide19.xml"/><Relationship Id="rId4" Type="http://schemas.openxmlformats.org/officeDocument/2006/relationships/slide" Target="slide9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DAB2E-3546-43A0-843C-85A39802E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200" y="838218"/>
            <a:ext cx="7670803" cy="857250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nl-NL" sz="2800" dirty="0" err="1">
                <a:latin typeface="+mj-lt"/>
              </a:rPr>
              <a:t>From</a:t>
            </a:r>
            <a:r>
              <a:rPr lang="nl-NL" sz="2800" dirty="0">
                <a:latin typeface="+mj-lt"/>
              </a:rPr>
              <a:t> Requirements </a:t>
            </a:r>
            <a:r>
              <a:rPr lang="nl-NL" sz="2800" dirty="0" err="1">
                <a:latin typeface="+mj-lt"/>
              </a:rPr>
              <a:t>to</a:t>
            </a:r>
            <a:r>
              <a:rPr lang="nl-NL" sz="2800" dirty="0">
                <a:latin typeface="+mj-lt"/>
              </a:rPr>
              <a:t> Architecture: </a:t>
            </a:r>
            <a:br>
              <a:rPr lang="nl-NL" sz="2800" dirty="0">
                <a:latin typeface="+mj-lt"/>
              </a:rPr>
            </a:br>
            <a:r>
              <a:rPr lang="nl-NL" sz="2400" dirty="0" err="1">
                <a:latin typeface="+mj-lt"/>
              </a:rPr>
              <a:t>Linguistics-based</a:t>
            </a:r>
            <a:r>
              <a:rPr lang="nl-NL" sz="2400" dirty="0">
                <a:latin typeface="+mj-lt"/>
              </a:rPr>
              <a:t> </a:t>
            </a:r>
            <a:r>
              <a:rPr lang="nl-NL" sz="2400" dirty="0" err="1">
                <a:latin typeface="+mj-lt"/>
              </a:rPr>
              <a:t>Specifications</a:t>
            </a:r>
            <a:r>
              <a:rPr lang="nl-NL" sz="2400" dirty="0">
                <a:latin typeface="+mj-lt"/>
              </a:rPr>
              <a:t> </a:t>
            </a:r>
            <a:br>
              <a:rPr lang="nl-NL" sz="2400" dirty="0">
                <a:latin typeface="+mj-lt"/>
              </a:rPr>
            </a:br>
            <a:r>
              <a:rPr lang="nl-NL" sz="2400" dirty="0" err="1">
                <a:latin typeface="+mj-lt"/>
              </a:rPr>
              <a:t>for</a:t>
            </a:r>
            <a:r>
              <a:rPr lang="nl-NL" sz="2400" dirty="0">
                <a:latin typeface="+mj-lt"/>
              </a:rPr>
              <a:t> the Software Startup</a:t>
            </a:r>
            <a:endParaRPr lang="en-GB" sz="2400" dirty="0">
              <a:latin typeface="+mj-lt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5387CD-8E47-4F95-9AA4-C15243BDB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200" y="2661313"/>
            <a:ext cx="7670803" cy="825342"/>
          </a:xfrm>
        </p:spPr>
        <p:txBody>
          <a:bodyPr/>
          <a:lstStyle/>
          <a:p>
            <a:pPr algn="ctr"/>
            <a:r>
              <a:rPr lang="en-GB" sz="2000" dirty="0">
                <a:latin typeface="+mj-lt"/>
              </a:rPr>
              <a:t>Sjaak Brinkkemper</a:t>
            </a:r>
          </a:p>
          <a:p>
            <a:pPr algn="ctr"/>
            <a:endParaRPr lang="en-GB" sz="1400" baseline="30000" dirty="0">
              <a:latin typeface="+mj-lt"/>
            </a:endParaRPr>
          </a:p>
          <a:p>
            <a:pPr algn="ctr"/>
            <a:r>
              <a:rPr lang="en-GB" sz="1400" dirty="0">
                <a:latin typeface="+mj-lt"/>
              </a:rPr>
              <a:t>with assistance from Garm Lucassen, Fabiano Dalpiaz, Jan Martijn van der Werf, Slinger Jansen, and Sean Martens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2FD98D8-2A92-4624-A0E9-D61074628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7851" y="3653395"/>
            <a:ext cx="7429500" cy="538162"/>
          </a:xfrm>
        </p:spPr>
        <p:txBody>
          <a:bodyPr/>
          <a:lstStyle/>
          <a:p>
            <a:pPr algn="ctr"/>
            <a:r>
              <a:rPr lang="en-GB" sz="1400" b="0" dirty="0">
                <a:latin typeface="+mj-lt"/>
              </a:rPr>
              <a:t>ICT-Entrepreneurship</a:t>
            </a:r>
          </a:p>
          <a:p>
            <a:pPr algn="ctr"/>
            <a:r>
              <a:rPr lang="en-GB" sz="1400" b="0" dirty="0">
                <a:latin typeface="+mj-lt"/>
              </a:rPr>
              <a:t>Session 5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105FC27-74C2-4742-BFFB-17CB109544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7077" y="4348485"/>
            <a:ext cx="7391048" cy="392112"/>
          </a:xfrm>
        </p:spPr>
        <p:txBody>
          <a:bodyPr/>
          <a:lstStyle/>
          <a:p>
            <a:pPr algn="ctr"/>
            <a:r>
              <a:rPr lang="en-GB" sz="1400" dirty="0">
                <a:latin typeface="+mj-lt"/>
              </a:rPr>
              <a:t>24 February 2020</a:t>
            </a:r>
          </a:p>
        </p:txBody>
      </p:sp>
    </p:spTree>
    <p:extLst>
      <p:ext uri="{BB962C8B-B14F-4D97-AF65-F5344CB8AC3E}">
        <p14:creationId xmlns:p14="http://schemas.microsoft.com/office/powerpoint/2010/main" val="39689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478" y="1426895"/>
            <a:ext cx="3501697" cy="261595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630147" y="1072214"/>
            <a:ext cx="2046259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r>
              <a:rPr lang="en-GB"/>
              <a:t>Epic story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30147" y="1760413"/>
            <a:ext cx="2486422" cy="22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0" anchor="t" anchorCtr="0">
            <a:noAutofit/>
          </a:bodyPr>
          <a:lstStyle/>
          <a:p>
            <a:pPr marL="0" indent="0">
              <a:buSzPts val="2000"/>
            </a:pPr>
            <a:r>
              <a:rPr lang="en-US" sz="1126" dirty="0">
                <a:solidFill>
                  <a:srgbClr val="C00000"/>
                </a:solidFill>
              </a:rPr>
              <a:t>Product extension with a new Epic Story:</a:t>
            </a:r>
            <a:endParaRPr dirty="0">
              <a:solidFill>
                <a:srgbClr val="C00000"/>
              </a:solidFill>
            </a:endParaRPr>
          </a:p>
          <a:p>
            <a:pPr marL="0" indent="0"/>
            <a:endParaRPr dirty="0"/>
          </a:p>
          <a:p>
            <a:pPr marL="0" indent="0"/>
            <a:r>
              <a:rPr lang="en-GB" b="1" i="1" dirty="0"/>
              <a:t>“When I have to </a:t>
            </a:r>
            <a:r>
              <a:rPr lang="en-GB" b="1" i="1" dirty="0">
                <a:solidFill>
                  <a:schemeClr val="accent6">
                    <a:lumMod val="75000"/>
                  </a:schemeClr>
                </a:solidFill>
              </a:rPr>
              <a:t>file for expenses </a:t>
            </a:r>
            <a:r>
              <a:rPr lang="en-GB" b="1" i="1" dirty="0"/>
              <a:t>to my employer,</a:t>
            </a:r>
          </a:p>
          <a:p>
            <a:pPr marL="0" indent="0"/>
            <a:r>
              <a:rPr lang="en-GB" b="1" i="1" dirty="0"/>
              <a:t>I want to have all my routes and local expenses registered, </a:t>
            </a:r>
          </a:p>
          <a:p>
            <a:pPr marL="0" indent="0"/>
            <a:r>
              <a:rPr lang="en-GB" b="1" i="1" dirty="0"/>
              <a:t>so that I can collect my expense data and minimize effort for filing.”</a:t>
            </a:r>
            <a:endParaRPr b="1" dirty="0"/>
          </a:p>
          <a:p>
            <a:pPr marL="0" indent="0"/>
            <a:endParaRPr b="1" dirty="0"/>
          </a:p>
        </p:txBody>
      </p:sp>
      <p:sp>
        <p:nvSpPr>
          <p:cNvPr id="97" name="Google Shape;97;p18"/>
          <p:cNvSpPr txBox="1"/>
          <p:nvPr/>
        </p:nvSpPr>
        <p:spPr>
          <a:xfrm>
            <a:off x="630146" y="690312"/>
            <a:ext cx="2365583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295" b="1" kern="0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Requirements engineering</a:t>
            </a:r>
            <a:endParaRPr sz="2026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429380" y="690312"/>
            <a:ext cx="3385361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Software architecture</a:t>
            </a:r>
            <a:b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Module</a:t>
            </a:r>
            <a:endParaRPr sz="202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440861" y="4167129"/>
            <a:ext cx="2251220" cy="15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308341" hangingPunct="0"/>
            <a:r>
              <a:rPr lang="en-GB" sz="1013" kern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Functional Architecture Diagram</a:t>
            </a:r>
            <a:endParaRPr sz="1013" kern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>
            <a:off x="2276624" y="1212435"/>
            <a:ext cx="20990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2" name="Google Shape;102;p18"/>
          <p:cNvSpPr/>
          <p:nvPr/>
        </p:nvSpPr>
        <p:spPr>
          <a:xfrm>
            <a:off x="4584996" y="1346066"/>
            <a:ext cx="504054" cy="5241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61" tIns="51461" rIns="51461" bIns="51461" anchor="ctr" anchorCtr="0">
            <a:noAutofit/>
          </a:bodyPr>
          <a:lstStyle/>
          <a:p>
            <a:pPr defTabSz="308341" hangingPunct="0"/>
            <a:r>
              <a:rPr lang="en-GB" sz="676" kern="0">
                <a:solidFill>
                  <a:srgbClr val="000000"/>
                </a:solidFill>
                <a:sym typeface="Helvetica Light"/>
              </a:rPr>
              <a:t>Weather data provider</a:t>
            </a:r>
            <a:endParaRPr sz="67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6356530" y="2844592"/>
            <a:ext cx="568559" cy="36491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61" tIns="51461" rIns="51461" bIns="51461" anchor="ctr" anchorCtr="0">
            <a:noAutofit/>
          </a:bodyPr>
          <a:lstStyle/>
          <a:p>
            <a:pPr defTabSz="308341" hangingPunct="0"/>
            <a:r>
              <a:rPr lang="en-GB" sz="676" kern="0">
                <a:solidFill>
                  <a:srgbClr val="000000"/>
                </a:solidFill>
                <a:sym typeface="Helvetica Light"/>
              </a:rPr>
              <a:t>My GPS Location</a:t>
            </a:r>
            <a:endParaRPr sz="67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358948" y="3209504"/>
            <a:ext cx="749748" cy="72796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61" tIns="51461" rIns="51461" bIns="51461" anchor="ctr" anchorCtr="0">
            <a:noAutofit/>
          </a:bodyPr>
          <a:lstStyle/>
          <a:p>
            <a:pPr defTabSz="308341" hangingPunct="0"/>
            <a:endParaRPr sz="202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7500121" y="1317782"/>
            <a:ext cx="504054" cy="5241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61" tIns="51461" rIns="51461" bIns="51461" anchor="ctr" anchorCtr="0">
            <a:noAutofit/>
          </a:bodyPr>
          <a:lstStyle/>
          <a:p>
            <a:pPr defTabSz="308341" hangingPunct="0"/>
            <a:r>
              <a:rPr lang="en-GB" sz="676" kern="0">
                <a:solidFill>
                  <a:srgbClr val="000000"/>
                </a:solidFill>
                <a:sym typeface="Helvetica Light"/>
              </a:rPr>
              <a:t>Traffic data provider</a:t>
            </a:r>
            <a:endParaRPr sz="67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2217" y="2576749"/>
            <a:ext cx="498463" cy="4769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08341" hangingPunct="0"/>
            <a:r>
              <a:rPr lang="en-US" sz="950" kern="0" dirty="0">
                <a:solidFill>
                  <a:prstClr val="black"/>
                </a:solidFill>
                <a:sym typeface="Helvetica Light"/>
              </a:rPr>
              <a:t>Expense Filing</a:t>
            </a:r>
            <a:endParaRPr lang="nl-NL" sz="950" kern="0" dirty="0">
              <a:solidFill>
                <a:prstClr val="black"/>
              </a:solidFill>
              <a:sym typeface="Helvetica Light"/>
            </a:endParaRPr>
          </a:p>
        </p:txBody>
      </p:sp>
      <p:cxnSp>
        <p:nvCxnSpPr>
          <p:cNvPr id="4" name="Elbow Connector 3"/>
          <p:cNvCxnSpPr/>
          <p:nvPr/>
        </p:nvCxnSpPr>
        <p:spPr>
          <a:xfrm>
            <a:off x="6005269" y="2576749"/>
            <a:ext cx="956948" cy="114951"/>
          </a:xfrm>
          <a:prstGeom prst="bentConnector3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flipH="1">
            <a:off x="5769654" y="2447447"/>
            <a:ext cx="90126" cy="9136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08341" hangingPunct="0"/>
            <a:endParaRPr lang="nl-NL" sz="950" kern="0" dirty="0">
              <a:solidFill>
                <a:prstClr val="black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148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677575" y="1041273"/>
            <a:ext cx="2046259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r>
              <a:rPr lang="en-GB"/>
              <a:t>User story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677575" y="1383598"/>
            <a:ext cx="2486422" cy="22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0" anchor="t" anchorCtr="0">
            <a:noAutofit/>
          </a:bodyPr>
          <a:lstStyle/>
          <a:p>
            <a:pPr marL="0" indent="0">
              <a:buSzPts val="2000"/>
            </a:pPr>
            <a:r>
              <a:rPr lang="en-GB" sz="1126" dirty="0"/>
              <a:t>User stories represent customer requirements in a card, leading to conversation and confirmation (Jeffries, 2001)</a:t>
            </a:r>
            <a:endParaRPr dirty="0"/>
          </a:p>
          <a:p>
            <a:pPr marL="0" indent="0">
              <a:buSzPts val="2000"/>
            </a:pPr>
            <a:endParaRPr sz="1126" dirty="0"/>
          </a:p>
          <a:p>
            <a:pPr marL="0" indent="0">
              <a:buSzPts val="2000"/>
            </a:pPr>
            <a:r>
              <a:rPr lang="en-US" sz="1126" b="1" dirty="0">
                <a:solidFill>
                  <a:srgbClr val="C00000"/>
                </a:solidFill>
              </a:rPr>
              <a:t>New User story</a:t>
            </a:r>
            <a:endParaRPr sz="1126" b="1" dirty="0">
              <a:solidFill>
                <a:srgbClr val="C00000"/>
              </a:solidFill>
            </a:endParaRPr>
          </a:p>
          <a:p>
            <a:pPr marL="0" indent="0"/>
            <a:endParaRPr dirty="0"/>
          </a:p>
          <a:p>
            <a:pPr marL="0" indent="0"/>
            <a:r>
              <a:rPr lang="en-GB" i="1" dirty="0"/>
              <a:t>“As a consultant, </a:t>
            </a:r>
          </a:p>
          <a:p>
            <a:pPr marL="0" indent="0"/>
            <a:r>
              <a:rPr lang="en-GB" i="1" dirty="0"/>
              <a:t>I want to file my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</a:rPr>
              <a:t>travel expenses</a:t>
            </a:r>
            <a:r>
              <a:rPr lang="en-GB" i="1" dirty="0"/>
              <a:t>,</a:t>
            </a:r>
          </a:p>
          <a:p>
            <a:pPr marL="0" indent="0"/>
            <a:r>
              <a:rPr lang="en-GB" i="1" dirty="0"/>
              <a:t>so that I have complete expense and travel data with minimal effort.”</a:t>
            </a:r>
            <a:endParaRPr dirty="0"/>
          </a:p>
          <a:p>
            <a:pPr marL="0" indent="0"/>
            <a:endParaRPr b="1" dirty="0"/>
          </a:p>
        </p:txBody>
      </p:sp>
      <p:sp>
        <p:nvSpPr>
          <p:cNvPr id="113" name="Google Shape;113;p19"/>
          <p:cNvSpPr txBox="1"/>
          <p:nvPr/>
        </p:nvSpPr>
        <p:spPr>
          <a:xfrm>
            <a:off x="677575" y="690312"/>
            <a:ext cx="2383485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Requirements engineering</a:t>
            </a:r>
            <a:endParaRPr sz="202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429380" y="690312"/>
            <a:ext cx="3385361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Software architecture</a:t>
            </a:r>
            <a:b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  <a:endParaRPr sz="202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5109149" y="1931611"/>
            <a:ext cx="1547629" cy="13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308341" hangingPunct="0"/>
            <a:r>
              <a:rPr lang="en-GB" sz="1267" kern="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Feature Diagram</a:t>
            </a:r>
            <a:endParaRPr sz="1267" kern="0" dirty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19"/>
          <p:cNvCxnSpPr/>
          <p:nvPr/>
        </p:nvCxnSpPr>
        <p:spPr>
          <a:xfrm>
            <a:off x="2352931" y="1212435"/>
            <a:ext cx="20764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ectangle 1"/>
          <p:cNvSpPr/>
          <p:nvPr/>
        </p:nvSpPr>
        <p:spPr>
          <a:xfrm>
            <a:off x="4115731" y="2691613"/>
            <a:ext cx="653251" cy="50636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08341" hangingPunct="0"/>
            <a:r>
              <a:rPr lang="en-US" sz="1267" kern="0" dirty="0">
                <a:solidFill>
                  <a:prstClr val="black"/>
                </a:solidFill>
                <a:sym typeface="Helvetica Light"/>
              </a:rPr>
              <a:t>Route Planner</a:t>
            </a:r>
            <a:endParaRPr lang="nl-NL" sz="1267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31950" y="2592608"/>
            <a:ext cx="100963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Set travel mode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57571" y="2413248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Set car mode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57571" y="2706567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Use public trans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31949" y="3154757"/>
            <a:ext cx="1017897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Determine route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68471" y="2989746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Determine route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76734" y="3264753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Display routes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68471" y="3524305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Get traffic impact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68471" y="3801982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Generate directions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3" name="Oval 2"/>
          <p:cNvSpPr/>
          <p:nvPr/>
        </p:nvSpPr>
        <p:spPr>
          <a:xfrm>
            <a:off x="6194456" y="2454931"/>
            <a:ext cx="92167" cy="770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02975" y="2756587"/>
            <a:ext cx="92167" cy="770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206839" y="3030478"/>
            <a:ext cx="92167" cy="7705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14566" y="3567706"/>
            <a:ext cx="92167" cy="770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12261" y="3842235"/>
            <a:ext cx="92167" cy="770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2" idx="3"/>
            <a:endCxn id="11" idx="1"/>
          </p:cNvCxnSpPr>
          <p:nvPr/>
        </p:nvCxnSpPr>
        <p:spPr>
          <a:xfrm flipV="1">
            <a:off x="4768981" y="2676401"/>
            <a:ext cx="262969" cy="26839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" idx="3"/>
            <a:endCxn id="14" idx="1"/>
          </p:cNvCxnSpPr>
          <p:nvPr/>
        </p:nvCxnSpPr>
        <p:spPr>
          <a:xfrm>
            <a:off x="4768981" y="2944797"/>
            <a:ext cx="262969" cy="293753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3"/>
            <a:endCxn id="3" idx="2"/>
          </p:cNvCxnSpPr>
          <p:nvPr/>
        </p:nvCxnSpPr>
        <p:spPr>
          <a:xfrm flipV="1">
            <a:off x="6041583" y="2493460"/>
            <a:ext cx="152872" cy="1829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3"/>
            <a:endCxn id="22" idx="1"/>
          </p:cNvCxnSpPr>
          <p:nvPr/>
        </p:nvCxnSpPr>
        <p:spPr>
          <a:xfrm>
            <a:off x="6041584" y="2676401"/>
            <a:ext cx="174888" cy="9147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4" idx="3"/>
            <a:endCxn id="23" idx="2"/>
          </p:cNvCxnSpPr>
          <p:nvPr/>
        </p:nvCxnSpPr>
        <p:spPr>
          <a:xfrm flipV="1">
            <a:off x="6049846" y="3069007"/>
            <a:ext cx="156992" cy="169543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3"/>
            <a:endCxn id="16" idx="1"/>
          </p:cNvCxnSpPr>
          <p:nvPr/>
        </p:nvCxnSpPr>
        <p:spPr>
          <a:xfrm>
            <a:off x="6049846" y="3238550"/>
            <a:ext cx="226888" cy="10999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4" idx="3"/>
            <a:endCxn id="24" idx="1"/>
          </p:cNvCxnSpPr>
          <p:nvPr/>
        </p:nvCxnSpPr>
        <p:spPr>
          <a:xfrm>
            <a:off x="6049846" y="3238550"/>
            <a:ext cx="178217" cy="3404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3"/>
            <a:endCxn id="25" idx="2"/>
          </p:cNvCxnSpPr>
          <p:nvPr/>
        </p:nvCxnSpPr>
        <p:spPr>
          <a:xfrm>
            <a:off x="6049846" y="3238550"/>
            <a:ext cx="162414" cy="64221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038136" y="4500092"/>
            <a:ext cx="1017897" cy="1675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Calculate </a:t>
            </a:r>
            <a:r>
              <a:rPr lang="en-US" sz="1056" kern="0" dirty="0" err="1">
                <a:solidFill>
                  <a:prstClr val="black"/>
                </a:solidFill>
                <a:sym typeface="Helvetica Light"/>
              </a:rPr>
              <a:t>expens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74658" y="4100460"/>
            <a:ext cx="1307924" cy="1675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File routes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282920" y="4375467"/>
            <a:ext cx="1307924" cy="1675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Register expense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13025" y="4141192"/>
            <a:ext cx="92167" cy="770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cxnSp>
        <p:nvCxnSpPr>
          <p:cNvPr id="36" name="Straight Arrow Connector 35"/>
          <p:cNvCxnSpPr>
            <a:stCxn id="41" idx="3"/>
            <a:endCxn id="30" idx="1"/>
          </p:cNvCxnSpPr>
          <p:nvPr/>
        </p:nvCxnSpPr>
        <p:spPr>
          <a:xfrm>
            <a:off x="4777317" y="4579262"/>
            <a:ext cx="260819" cy="462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3"/>
            <a:endCxn id="35" idx="2"/>
          </p:cNvCxnSpPr>
          <p:nvPr/>
        </p:nvCxnSpPr>
        <p:spPr>
          <a:xfrm>
            <a:off x="6049846" y="3238550"/>
            <a:ext cx="163178" cy="94117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0" idx="3"/>
          </p:cNvCxnSpPr>
          <p:nvPr/>
        </p:nvCxnSpPr>
        <p:spPr>
          <a:xfrm>
            <a:off x="6056033" y="4583886"/>
            <a:ext cx="236050" cy="125712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3"/>
            <a:endCxn id="34" idx="1"/>
          </p:cNvCxnSpPr>
          <p:nvPr/>
        </p:nvCxnSpPr>
        <p:spPr>
          <a:xfrm flipV="1">
            <a:off x="6056032" y="4459261"/>
            <a:ext cx="226888" cy="124625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124067" y="4326078"/>
            <a:ext cx="653251" cy="50636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08341" hangingPunct="0"/>
            <a:r>
              <a:rPr lang="en-US" sz="1267" kern="0" dirty="0">
                <a:solidFill>
                  <a:prstClr val="black"/>
                </a:solidFill>
                <a:sym typeface="Helvetica Light"/>
              </a:rPr>
              <a:t>Expense Filing</a:t>
            </a:r>
            <a:endParaRPr lang="nl-NL" sz="1267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288903" y="4605912"/>
            <a:ext cx="1307924" cy="1675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Collect expenses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94885" y="4836357"/>
            <a:ext cx="1307924" cy="16758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Collect travel routes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cxnSp>
        <p:nvCxnSpPr>
          <p:cNvPr id="47" name="Straight Arrow Connector 46"/>
          <p:cNvCxnSpPr>
            <a:stCxn id="30" idx="3"/>
            <a:endCxn id="46" idx="1"/>
          </p:cNvCxnSpPr>
          <p:nvPr/>
        </p:nvCxnSpPr>
        <p:spPr>
          <a:xfrm>
            <a:off x="6056033" y="4583886"/>
            <a:ext cx="238852" cy="33626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581267" y="3001787"/>
            <a:ext cx="156898" cy="1443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08341" hangingPunct="0"/>
            <a:endParaRPr lang="nl-NL" sz="1267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831314" y="3173634"/>
            <a:ext cx="156898" cy="1443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308341" hangingPunct="0"/>
            <a:endParaRPr lang="nl-NL" sz="1267" kern="0" dirty="0">
              <a:solidFill>
                <a:prstClr val="black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7790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405917" y="2140000"/>
            <a:ext cx="5078886" cy="1919967"/>
            <a:chOff x="1621916" y="2084577"/>
            <a:chExt cx="8804656" cy="3328417"/>
          </a:xfrm>
        </p:grpSpPr>
        <p:sp>
          <p:nvSpPr>
            <p:cNvPr id="3" name="object 3"/>
            <p:cNvSpPr/>
            <p:nvPr/>
          </p:nvSpPr>
          <p:spPr>
            <a:xfrm>
              <a:off x="6127622" y="2401697"/>
              <a:ext cx="4298950" cy="30112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1621916" y="3066770"/>
              <a:ext cx="1350264" cy="114861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314665" y="4576952"/>
              <a:ext cx="2993807" cy="8318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241930" y="2084577"/>
              <a:ext cx="2993651" cy="8318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5492750" y="2283586"/>
              <a:ext cx="902550" cy="13575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669915" y="4285944"/>
              <a:ext cx="584835" cy="5337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134236" y="4254688"/>
              <a:ext cx="4120515" cy="84612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7326"/>
              <a:r>
                <a:rPr sz="1038" dirty="0">
                  <a:solidFill>
                    <a:prstClr val="black"/>
                  </a:solidFill>
                  <a:latin typeface="Arial"/>
                  <a:cs typeface="Arial"/>
                </a:rPr>
                <a:t>M</a:t>
              </a:r>
              <a:r>
                <a:rPr sz="1038" spc="-6" dirty="0">
                  <a:solidFill>
                    <a:prstClr val="black"/>
                  </a:solidFill>
                  <a:latin typeface="Arial"/>
                  <a:cs typeface="Arial"/>
                </a:rPr>
                <a:t>a</a:t>
              </a:r>
              <a:r>
                <a:rPr sz="1038" dirty="0">
                  <a:solidFill>
                    <a:prstClr val="black"/>
                  </a:solidFill>
                  <a:latin typeface="Arial"/>
                  <a:cs typeface="Arial"/>
                </a:rPr>
                <a:t>rk</a:t>
              </a:r>
              <a:r>
                <a:rPr lang="en-US" sz="1038" dirty="0">
                  <a:solidFill>
                    <a:prstClr val="black"/>
                  </a:solidFill>
                  <a:latin typeface="Arial"/>
                  <a:cs typeface="Arial"/>
                </a:rPr>
                <a:t>e</a:t>
              </a:r>
              <a:r>
                <a:rPr sz="1038" dirty="0">
                  <a:solidFill>
                    <a:prstClr val="black"/>
                  </a:solidFill>
                  <a:latin typeface="Arial"/>
                  <a:cs typeface="Arial"/>
                </a:rPr>
                <a:t>t</a:t>
              </a:r>
            </a:p>
            <a:p>
              <a:pPr>
                <a:spcBef>
                  <a:spcPts val="23"/>
                </a:spcBef>
              </a:pPr>
              <a:endParaRPr sz="1326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marR="2930" algn="r"/>
              <a:r>
                <a:rPr sz="808" b="1" dirty="0">
                  <a:solidFill>
                    <a:prstClr val="black"/>
                  </a:solidFill>
                  <a:latin typeface="Arial"/>
                  <a:cs typeface="Arial"/>
                </a:rPr>
                <a:t>Pr</a:t>
              </a:r>
              <a:r>
                <a:rPr sz="808" b="1" spc="-6" dirty="0">
                  <a:solidFill>
                    <a:prstClr val="black"/>
                  </a:solidFill>
                  <a:latin typeface="Arial"/>
                  <a:cs typeface="Arial"/>
                </a:rPr>
                <a:t>odu</a:t>
              </a:r>
              <a:r>
                <a:rPr sz="808" b="1" dirty="0">
                  <a:solidFill>
                    <a:prstClr val="black"/>
                  </a:solidFill>
                  <a:latin typeface="Arial"/>
                  <a:cs typeface="Arial"/>
                </a:rPr>
                <a:t>ct</a:t>
              </a:r>
              <a:endParaRPr sz="80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35350" y="3219590"/>
              <a:ext cx="864857" cy="97458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51"/>
            <a:r>
              <a:rPr dirty="0">
                <a:solidFill>
                  <a:prstClr val="black"/>
                </a:solidFill>
              </a:rPr>
              <a:t>8</a:t>
            </a:r>
          </a:p>
        </p:txBody>
      </p:sp>
      <p:sp>
        <p:nvSpPr>
          <p:cNvPr id="12" name="Title 11"/>
          <p:cNvSpPr txBox="1">
            <a:spLocks/>
          </p:cNvSpPr>
          <p:nvPr/>
        </p:nvSpPr>
        <p:spPr>
          <a:xfrm>
            <a:off x="1509863" y="836687"/>
            <a:ext cx="5937098" cy="39058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2" kern="0" dirty="0">
                <a:solidFill>
                  <a:sysClr val="windowText" lastClr="000000"/>
                </a:solidFill>
              </a:rPr>
              <a:t>Agile perspective of software production</a:t>
            </a:r>
            <a:endParaRPr lang="nl-NL" sz="2402" kern="0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78000" y="3370527"/>
            <a:ext cx="1493600" cy="677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05907" y="3502393"/>
            <a:ext cx="893171" cy="448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53090" y="3397267"/>
            <a:ext cx="1362248" cy="579843"/>
          </a:xfrm>
          <a:custGeom>
            <a:avLst/>
            <a:gdLst/>
            <a:ahLst/>
            <a:cxnLst/>
            <a:rect l="l" t="t" r="r" b="b"/>
            <a:pathLst>
              <a:path w="2361565" h="1005204">
                <a:moveTo>
                  <a:pt x="1858518" y="0"/>
                </a:moveTo>
                <a:lnTo>
                  <a:pt x="0" y="0"/>
                </a:lnTo>
                <a:lnTo>
                  <a:pt x="502539" y="502538"/>
                </a:lnTo>
                <a:lnTo>
                  <a:pt x="0" y="1005052"/>
                </a:lnTo>
                <a:lnTo>
                  <a:pt x="1858518" y="1005052"/>
                </a:lnTo>
                <a:lnTo>
                  <a:pt x="2361057" y="502538"/>
                </a:lnTo>
                <a:lnTo>
                  <a:pt x="1858518" y="0"/>
                </a:lnTo>
                <a:close/>
              </a:path>
            </a:pathLst>
          </a:custGeom>
          <a:solidFill>
            <a:srgbClr val="EB631B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08916" y="3378952"/>
            <a:ext cx="1432209" cy="616473"/>
          </a:xfrm>
          <a:custGeom>
            <a:avLst/>
            <a:gdLst/>
            <a:ahLst/>
            <a:cxnLst/>
            <a:rect l="l" t="t" r="r" b="b"/>
            <a:pathLst>
              <a:path w="2482850" h="1068704">
                <a:moveTo>
                  <a:pt x="1948179" y="0"/>
                </a:moveTo>
                <a:lnTo>
                  <a:pt x="0" y="0"/>
                </a:lnTo>
                <a:lnTo>
                  <a:pt x="534289" y="534288"/>
                </a:lnTo>
                <a:lnTo>
                  <a:pt x="0" y="1068552"/>
                </a:lnTo>
                <a:lnTo>
                  <a:pt x="1948179" y="1068552"/>
                </a:lnTo>
                <a:lnTo>
                  <a:pt x="1986281" y="1030452"/>
                </a:lnTo>
                <a:lnTo>
                  <a:pt x="91948" y="1030452"/>
                </a:lnTo>
                <a:lnTo>
                  <a:pt x="588137" y="534288"/>
                </a:lnTo>
                <a:lnTo>
                  <a:pt x="91948" y="38100"/>
                </a:lnTo>
                <a:lnTo>
                  <a:pt x="1986279" y="38100"/>
                </a:lnTo>
                <a:lnTo>
                  <a:pt x="1948179" y="0"/>
                </a:lnTo>
                <a:close/>
              </a:path>
              <a:path w="2482850" h="1068704">
                <a:moveTo>
                  <a:pt x="1986279" y="38100"/>
                </a:moveTo>
                <a:lnTo>
                  <a:pt x="1932431" y="38100"/>
                </a:lnTo>
                <a:lnTo>
                  <a:pt x="2428621" y="534288"/>
                </a:lnTo>
                <a:lnTo>
                  <a:pt x="1932431" y="1030452"/>
                </a:lnTo>
                <a:lnTo>
                  <a:pt x="1986281" y="1030452"/>
                </a:lnTo>
                <a:lnTo>
                  <a:pt x="2482469" y="534288"/>
                </a:lnTo>
                <a:lnTo>
                  <a:pt x="1986279" y="38100"/>
                </a:lnTo>
                <a:close/>
              </a:path>
              <a:path w="2482850" h="1068704">
                <a:moveTo>
                  <a:pt x="1927098" y="50800"/>
                </a:moveTo>
                <a:lnTo>
                  <a:pt x="122554" y="50800"/>
                </a:lnTo>
                <a:lnTo>
                  <a:pt x="606044" y="534288"/>
                </a:lnTo>
                <a:lnTo>
                  <a:pt x="122554" y="1017752"/>
                </a:lnTo>
                <a:lnTo>
                  <a:pt x="1927098" y="1017752"/>
                </a:lnTo>
                <a:lnTo>
                  <a:pt x="1939798" y="1005052"/>
                </a:lnTo>
                <a:lnTo>
                  <a:pt x="153289" y="1005052"/>
                </a:lnTo>
                <a:lnTo>
                  <a:pt x="624077" y="534288"/>
                </a:lnTo>
                <a:lnTo>
                  <a:pt x="153289" y="63500"/>
                </a:lnTo>
                <a:lnTo>
                  <a:pt x="1939798" y="63500"/>
                </a:lnTo>
                <a:lnTo>
                  <a:pt x="1927098" y="50800"/>
                </a:lnTo>
                <a:close/>
              </a:path>
              <a:path w="2482850" h="1068704">
                <a:moveTo>
                  <a:pt x="1939798" y="63500"/>
                </a:moveTo>
                <a:lnTo>
                  <a:pt x="1921891" y="63500"/>
                </a:lnTo>
                <a:lnTo>
                  <a:pt x="2392679" y="534288"/>
                </a:lnTo>
                <a:lnTo>
                  <a:pt x="1921891" y="1005052"/>
                </a:lnTo>
                <a:lnTo>
                  <a:pt x="1939798" y="1005052"/>
                </a:lnTo>
                <a:lnTo>
                  <a:pt x="2410587" y="534288"/>
                </a:lnTo>
                <a:lnTo>
                  <a:pt x="1939798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00411" y="3556674"/>
            <a:ext cx="668487" cy="284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074" marR="2930" indent="-116115"/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Co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tin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Testing</a:t>
            </a:r>
            <a:endParaRPr sz="923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25452" y="3370527"/>
            <a:ext cx="1493600" cy="677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39292" y="3502393"/>
            <a:ext cx="923061" cy="4483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00761" y="3397267"/>
            <a:ext cx="1362248" cy="579843"/>
          </a:xfrm>
          <a:custGeom>
            <a:avLst/>
            <a:gdLst/>
            <a:ahLst/>
            <a:cxnLst/>
            <a:rect l="l" t="t" r="r" b="b"/>
            <a:pathLst>
              <a:path w="2361565" h="1005204">
                <a:moveTo>
                  <a:pt x="1858518" y="0"/>
                </a:moveTo>
                <a:lnTo>
                  <a:pt x="0" y="0"/>
                </a:lnTo>
                <a:lnTo>
                  <a:pt x="502538" y="502538"/>
                </a:lnTo>
                <a:lnTo>
                  <a:pt x="0" y="1005052"/>
                </a:lnTo>
                <a:lnTo>
                  <a:pt x="1858518" y="1005052"/>
                </a:lnTo>
                <a:lnTo>
                  <a:pt x="2361056" y="502538"/>
                </a:lnTo>
                <a:lnTo>
                  <a:pt x="185851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56586" y="3378952"/>
            <a:ext cx="1432209" cy="616473"/>
          </a:xfrm>
          <a:custGeom>
            <a:avLst/>
            <a:gdLst/>
            <a:ahLst/>
            <a:cxnLst/>
            <a:rect l="l" t="t" r="r" b="b"/>
            <a:pathLst>
              <a:path w="2482850" h="1068704">
                <a:moveTo>
                  <a:pt x="1948179" y="0"/>
                </a:moveTo>
                <a:lnTo>
                  <a:pt x="0" y="0"/>
                </a:lnTo>
                <a:lnTo>
                  <a:pt x="534288" y="534288"/>
                </a:lnTo>
                <a:lnTo>
                  <a:pt x="0" y="1068552"/>
                </a:lnTo>
                <a:lnTo>
                  <a:pt x="1948179" y="1068552"/>
                </a:lnTo>
                <a:lnTo>
                  <a:pt x="1986281" y="1030452"/>
                </a:lnTo>
                <a:lnTo>
                  <a:pt x="91948" y="1030452"/>
                </a:lnTo>
                <a:lnTo>
                  <a:pt x="588136" y="534288"/>
                </a:lnTo>
                <a:lnTo>
                  <a:pt x="91948" y="38100"/>
                </a:lnTo>
                <a:lnTo>
                  <a:pt x="1986279" y="38100"/>
                </a:lnTo>
                <a:lnTo>
                  <a:pt x="1948179" y="0"/>
                </a:lnTo>
                <a:close/>
              </a:path>
              <a:path w="2482850" h="1068704">
                <a:moveTo>
                  <a:pt x="1986279" y="38100"/>
                </a:moveTo>
                <a:lnTo>
                  <a:pt x="1932431" y="38100"/>
                </a:lnTo>
                <a:lnTo>
                  <a:pt x="2428620" y="534288"/>
                </a:lnTo>
                <a:lnTo>
                  <a:pt x="1932431" y="1030452"/>
                </a:lnTo>
                <a:lnTo>
                  <a:pt x="1986281" y="1030452"/>
                </a:lnTo>
                <a:lnTo>
                  <a:pt x="2482468" y="534288"/>
                </a:lnTo>
                <a:lnTo>
                  <a:pt x="1986279" y="38100"/>
                </a:lnTo>
                <a:close/>
              </a:path>
              <a:path w="2482850" h="1068704">
                <a:moveTo>
                  <a:pt x="1927225" y="50800"/>
                </a:moveTo>
                <a:lnTo>
                  <a:pt x="122554" y="50800"/>
                </a:lnTo>
                <a:lnTo>
                  <a:pt x="606043" y="534288"/>
                </a:lnTo>
                <a:lnTo>
                  <a:pt x="122554" y="1017752"/>
                </a:lnTo>
                <a:lnTo>
                  <a:pt x="1927225" y="1017752"/>
                </a:lnTo>
                <a:lnTo>
                  <a:pt x="1939925" y="1005052"/>
                </a:lnTo>
                <a:lnTo>
                  <a:pt x="153288" y="1005052"/>
                </a:lnTo>
                <a:lnTo>
                  <a:pt x="624077" y="534288"/>
                </a:lnTo>
                <a:lnTo>
                  <a:pt x="153288" y="63500"/>
                </a:lnTo>
                <a:lnTo>
                  <a:pt x="1939925" y="63500"/>
                </a:lnTo>
                <a:lnTo>
                  <a:pt x="1927225" y="50800"/>
                </a:lnTo>
                <a:close/>
              </a:path>
              <a:path w="2482850" h="1068704">
                <a:moveTo>
                  <a:pt x="1939925" y="63500"/>
                </a:moveTo>
                <a:lnTo>
                  <a:pt x="1921890" y="63500"/>
                </a:lnTo>
                <a:lnTo>
                  <a:pt x="2392679" y="534288"/>
                </a:lnTo>
                <a:lnTo>
                  <a:pt x="1921890" y="1005052"/>
                </a:lnTo>
                <a:lnTo>
                  <a:pt x="1939925" y="1005052"/>
                </a:lnTo>
                <a:lnTo>
                  <a:pt x="2410713" y="534288"/>
                </a:lnTo>
                <a:lnTo>
                  <a:pt x="1939925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3210" y="3556674"/>
            <a:ext cx="698156" cy="284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26" marR="2930" indent="14651"/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Co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tin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s De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loyment</a:t>
            </a:r>
            <a:endParaRPr sz="923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48132" y="3370527"/>
            <a:ext cx="1493600" cy="6777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76038" y="3502393"/>
            <a:ext cx="929214" cy="448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22782" y="3397267"/>
            <a:ext cx="1361881" cy="579843"/>
          </a:xfrm>
          <a:custGeom>
            <a:avLst/>
            <a:gdLst/>
            <a:ahLst/>
            <a:cxnLst/>
            <a:rect l="l" t="t" r="r" b="b"/>
            <a:pathLst>
              <a:path w="2360929" h="1005204">
                <a:moveTo>
                  <a:pt x="1858390" y="0"/>
                </a:moveTo>
                <a:lnTo>
                  <a:pt x="0" y="0"/>
                </a:lnTo>
                <a:lnTo>
                  <a:pt x="502538" y="502538"/>
                </a:lnTo>
                <a:lnTo>
                  <a:pt x="0" y="1005052"/>
                </a:lnTo>
                <a:lnTo>
                  <a:pt x="1858390" y="1005052"/>
                </a:lnTo>
                <a:lnTo>
                  <a:pt x="2360929" y="502538"/>
                </a:lnTo>
                <a:lnTo>
                  <a:pt x="1858390" y="0"/>
                </a:lnTo>
                <a:close/>
              </a:path>
            </a:pathLst>
          </a:custGeom>
          <a:solidFill>
            <a:srgbClr val="2CA1BE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78534" y="3378952"/>
            <a:ext cx="1432209" cy="616473"/>
          </a:xfrm>
          <a:custGeom>
            <a:avLst/>
            <a:gdLst/>
            <a:ahLst/>
            <a:cxnLst/>
            <a:rect l="l" t="t" r="r" b="b"/>
            <a:pathLst>
              <a:path w="2482850" h="1068704">
                <a:moveTo>
                  <a:pt x="1948307" y="0"/>
                </a:moveTo>
                <a:lnTo>
                  <a:pt x="0" y="0"/>
                </a:lnTo>
                <a:lnTo>
                  <a:pt x="534288" y="534288"/>
                </a:lnTo>
                <a:lnTo>
                  <a:pt x="0" y="1068552"/>
                </a:lnTo>
                <a:lnTo>
                  <a:pt x="1948307" y="1068552"/>
                </a:lnTo>
                <a:lnTo>
                  <a:pt x="1986408" y="1030452"/>
                </a:lnTo>
                <a:lnTo>
                  <a:pt x="92075" y="1030452"/>
                </a:lnTo>
                <a:lnTo>
                  <a:pt x="588263" y="534288"/>
                </a:lnTo>
                <a:lnTo>
                  <a:pt x="92075" y="38100"/>
                </a:lnTo>
                <a:lnTo>
                  <a:pt x="1986407" y="38100"/>
                </a:lnTo>
                <a:lnTo>
                  <a:pt x="1948307" y="0"/>
                </a:lnTo>
                <a:close/>
              </a:path>
              <a:path w="2482850" h="1068704">
                <a:moveTo>
                  <a:pt x="1986407" y="38100"/>
                </a:moveTo>
                <a:lnTo>
                  <a:pt x="1932559" y="38100"/>
                </a:lnTo>
                <a:lnTo>
                  <a:pt x="2428747" y="534288"/>
                </a:lnTo>
                <a:lnTo>
                  <a:pt x="1932559" y="1030452"/>
                </a:lnTo>
                <a:lnTo>
                  <a:pt x="1986408" y="1030452"/>
                </a:lnTo>
                <a:lnTo>
                  <a:pt x="2482595" y="534288"/>
                </a:lnTo>
                <a:lnTo>
                  <a:pt x="1986407" y="38100"/>
                </a:lnTo>
                <a:close/>
              </a:path>
              <a:path w="2482850" h="1068704">
                <a:moveTo>
                  <a:pt x="1927225" y="50800"/>
                </a:moveTo>
                <a:lnTo>
                  <a:pt x="122682" y="50800"/>
                </a:lnTo>
                <a:lnTo>
                  <a:pt x="606171" y="534288"/>
                </a:lnTo>
                <a:lnTo>
                  <a:pt x="122682" y="1017752"/>
                </a:lnTo>
                <a:lnTo>
                  <a:pt x="1927225" y="1017752"/>
                </a:lnTo>
                <a:lnTo>
                  <a:pt x="1939925" y="1005052"/>
                </a:lnTo>
                <a:lnTo>
                  <a:pt x="153288" y="1005052"/>
                </a:lnTo>
                <a:lnTo>
                  <a:pt x="624077" y="534288"/>
                </a:lnTo>
                <a:lnTo>
                  <a:pt x="153288" y="63500"/>
                </a:lnTo>
                <a:lnTo>
                  <a:pt x="1939925" y="63500"/>
                </a:lnTo>
                <a:lnTo>
                  <a:pt x="1927225" y="50800"/>
                </a:lnTo>
                <a:close/>
              </a:path>
              <a:path w="2482850" h="1068704">
                <a:moveTo>
                  <a:pt x="1939925" y="63500"/>
                </a:moveTo>
                <a:lnTo>
                  <a:pt x="1922017" y="63500"/>
                </a:lnTo>
                <a:lnTo>
                  <a:pt x="2392807" y="534288"/>
                </a:lnTo>
                <a:lnTo>
                  <a:pt x="1922017" y="1005052"/>
                </a:lnTo>
                <a:lnTo>
                  <a:pt x="1939925" y="1005052"/>
                </a:lnTo>
                <a:lnTo>
                  <a:pt x="2410714" y="534288"/>
                </a:lnTo>
                <a:lnTo>
                  <a:pt x="1939925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69955" y="3556674"/>
            <a:ext cx="668487" cy="284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077" marR="2930" indent="-16117"/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Co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tin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Integr</a:t>
            </a:r>
            <a:r>
              <a:rPr sz="923" spc="-11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tion</a:t>
            </a:r>
            <a:endParaRPr sz="923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14746" y="3370527"/>
            <a:ext cx="1493600" cy="6777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43532" y="3502393"/>
            <a:ext cx="893171" cy="4483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90056" y="3397267"/>
            <a:ext cx="1362248" cy="579843"/>
          </a:xfrm>
          <a:custGeom>
            <a:avLst/>
            <a:gdLst/>
            <a:ahLst/>
            <a:cxnLst/>
            <a:rect l="l" t="t" r="r" b="b"/>
            <a:pathLst>
              <a:path w="2361565" h="1005204">
                <a:moveTo>
                  <a:pt x="1858518" y="0"/>
                </a:moveTo>
                <a:lnTo>
                  <a:pt x="0" y="0"/>
                </a:lnTo>
                <a:lnTo>
                  <a:pt x="502538" y="502538"/>
                </a:lnTo>
                <a:lnTo>
                  <a:pt x="0" y="1005052"/>
                </a:lnTo>
                <a:lnTo>
                  <a:pt x="1858518" y="1005052"/>
                </a:lnTo>
                <a:lnTo>
                  <a:pt x="2361057" y="502538"/>
                </a:lnTo>
                <a:lnTo>
                  <a:pt x="1858518" y="0"/>
                </a:lnTo>
                <a:close/>
              </a:path>
            </a:pathLst>
          </a:custGeom>
          <a:solidFill>
            <a:srgbClr val="39629D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5881" y="3378952"/>
            <a:ext cx="1432209" cy="616473"/>
          </a:xfrm>
          <a:custGeom>
            <a:avLst/>
            <a:gdLst/>
            <a:ahLst/>
            <a:cxnLst/>
            <a:rect l="l" t="t" r="r" b="b"/>
            <a:pathLst>
              <a:path w="2482850" h="1068704">
                <a:moveTo>
                  <a:pt x="1948179" y="0"/>
                </a:moveTo>
                <a:lnTo>
                  <a:pt x="0" y="0"/>
                </a:lnTo>
                <a:lnTo>
                  <a:pt x="534288" y="534288"/>
                </a:lnTo>
                <a:lnTo>
                  <a:pt x="0" y="1068552"/>
                </a:lnTo>
                <a:lnTo>
                  <a:pt x="1948179" y="1068552"/>
                </a:lnTo>
                <a:lnTo>
                  <a:pt x="1986281" y="1030452"/>
                </a:lnTo>
                <a:lnTo>
                  <a:pt x="91947" y="1030452"/>
                </a:lnTo>
                <a:lnTo>
                  <a:pt x="588137" y="534288"/>
                </a:lnTo>
                <a:lnTo>
                  <a:pt x="91947" y="38100"/>
                </a:lnTo>
                <a:lnTo>
                  <a:pt x="1986279" y="38100"/>
                </a:lnTo>
                <a:lnTo>
                  <a:pt x="1948179" y="0"/>
                </a:lnTo>
                <a:close/>
              </a:path>
              <a:path w="2482850" h="1068704">
                <a:moveTo>
                  <a:pt x="1986279" y="38100"/>
                </a:moveTo>
                <a:lnTo>
                  <a:pt x="1932431" y="38100"/>
                </a:lnTo>
                <a:lnTo>
                  <a:pt x="2428621" y="534288"/>
                </a:lnTo>
                <a:lnTo>
                  <a:pt x="1932431" y="1030452"/>
                </a:lnTo>
                <a:lnTo>
                  <a:pt x="1986281" y="1030452"/>
                </a:lnTo>
                <a:lnTo>
                  <a:pt x="2482468" y="534288"/>
                </a:lnTo>
                <a:lnTo>
                  <a:pt x="1986279" y="38100"/>
                </a:lnTo>
                <a:close/>
              </a:path>
              <a:path w="2482850" h="1068704">
                <a:moveTo>
                  <a:pt x="1927225" y="50800"/>
                </a:moveTo>
                <a:lnTo>
                  <a:pt x="122681" y="50800"/>
                </a:lnTo>
                <a:lnTo>
                  <a:pt x="606044" y="534288"/>
                </a:lnTo>
                <a:lnTo>
                  <a:pt x="122681" y="1017752"/>
                </a:lnTo>
                <a:lnTo>
                  <a:pt x="1927225" y="1017752"/>
                </a:lnTo>
                <a:lnTo>
                  <a:pt x="1939925" y="1005052"/>
                </a:lnTo>
                <a:lnTo>
                  <a:pt x="153288" y="1005052"/>
                </a:lnTo>
                <a:lnTo>
                  <a:pt x="624077" y="534288"/>
                </a:lnTo>
                <a:lnTo>
                  <a:pt x="153288" y="63500"/>
                </a:lnTo>
                <a:lnTo>
                  <a:pt x="1939925" y="63500"/>
                </a:lnTo>
                <a:lnTo>
                  <a:pt x="1927225" y="50800"/>
                </a:lnTo>
                <a:close/>
              </a:path>
              <a:path w="2482850" h="1068704">
                <a:moveTo>
                  <a:pt x="1939925" y="63500"/>
                </a:moveTo>
                <a:lnTo>
                  <a:pt x="1921890" y="63500"/>
                </a:lnTo>
                <a:lnTo>
                  <a:pt x="2392679" y="534288"/>
                </a:lnTo>
                <a:lnTo>
                  <a:pt x="1921890" y="1005052"/>
                </a:lnTo>
                <a:lnTo>
                  <a:pt x="1939925" y="1005052"/>
                </a:lnTo>
                <a:lnTo>
                  <a:pt x="2410714" y="534288"/>
                </a:lnTo>
                <a:lnTo>
                  <a:pt x="1939925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37157" y="3556674"/>
            <a:ext cx="668487" cy="284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742" marR="2930" indent="-82782"/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Co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tin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s Pl</a:t>
            </a:r>
            <a:r>
              <a:rPr sz="923" spc="-11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nning</a:t>
            </a:r>
            <a:endParaRPr sz="923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84878" y="3370527"/>
            <a:ext cx="1493600" cy="677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12784" y="3502393"/>
            <a:ext cx="929215" cy="4483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59755" y="3397267"/>
            <a:ext cx="1362248" cy="579843"/>
          </a:xfrm>
          <a:custGeom>
            <a:avLst/>
            <a:gdLst/>
            <a:ahLst/>
            <a:cxnLst/>
            <a:rect l="l" t="t" r="r" b="b"/>
            <a:pathLst>
              <a:path w="2361565" h="1005204">
                <a:moveTo>
                  <a:pt x="1858505" y="0"/>
                </a:moveTo>
                <a:lnTo>
                  <a:pt x="0" y="0"/>
                </a:lnTo>
                <a:lnTo>
                  <a:pt x="502538" y="502538"/>
                </a:lnTo>
                <a:lnTo>
                  <a:pt x="0" y="1005052"/>
                </a:lnTo>
                <a:lnTo>
                  <a:pt x="1858505" y="1005052"/>
                </a:lnTo>
                <a:lnTo>
                  <a:pt x="2361044" y="502538"/>
                </a:lnTo>
                <a:lnTo>
                  <a:pt x="1858505" y="0"/>
                </a:lnTo>
                <a:close/>
              </a:path>
            </a:pathLst>
          </a:custGeom>
          <a:solidFill>
            <a:srgbClr val="DA1F28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15544" y="3378952"/>
            <a:ext cx="1432209" cy="616473"/>
          </a:xfrm>
          <a:custGeom>
            <a:avLst/>
            <a:gdLst/>
            <a:ahLst/>
            <a:cxnLst/>
            <a:rect l="l" t="t" r="r" b="b"/>
            <a:pathLst>
              <a:path w="2482850" h="1068704">
                <a:moveTo>
                  <a:pt x="1948230" y="0"/>
                </a:moveTo>
                <a:lnTo>
                  <a:pt x="0" y="0"/>
                </a:lnTo>
                <a:lnTo>
                  <a:pt x="534276" y="534288"/>
                </a:lnTo>
                <a:lnTo>
                  <a:pt x="0" y="1068552"/>
                </a:lnTo>
                <a:lnTo>
                  <a:pt x="1948230" y="1068552"/>
                </a:lnTo>
                <a:lnTo>
                  <a:pt x="1986332" y="1030452"/>
                </a:lnTo>
                <a:lnTo>
                  <a:pt x="91973" y="1030452"/>
                </a:lnTo>
                <a:lnTo>
                  <a:pt x="588162" y="534288"/>
                </a:lnTo>
                <a:lnTo>
                  <a:pt x="91973" y="38100"/>
                </a:lnTo>
                <a:lnTo>
                  <a:pt x="1986330" y="38100"/>
                </a:lnTo>
                <a:lnTo>
                  <a:pt x="1948230" y="0"/>
                </a:lnTo>
                <a:close/>
              </a:path>
              <a:path w="2482850" h="1068704">
                <a:moveTo>
                  <a:pt x="1986330" y="38100"/>
                </a:moveTo>
                <a:lnTo>
                  <a:pt x="1932482" y="38100"/>
                </a:lnTo>
                <a:lnTo>
                  <a:pt x="2428671" y="534288"/>
                </a:lnTo>
                <a:lnTo>
                  <a:pt x="1932482" y="1030452"/>
                </a:lnTo>
                <a:lnTo>
                  <a:pt x="1986332" y="1030452"/>
                </a:lnTo>
                <a:lnTo>
                  <a:pt x="2482519" y="534288"/>
                </a:lnTo>
                <a:lnTo>
                  <a:pt x="1986330" y="38100"/>
                </a:lnTo>
                <a:close/>
              </a:path>
              <a:path w="2482850" h="1068704">
                <a:moveTo>
                  <a:pt x="1927148" y="50800"/>
                </a:moveTo>
                <a:lnTo>
                  <a:pt x="122643" y="50800"/>
                </a:lnTo>
                <a:lnTo>
                  <a:pt x="606120" y="534288"/>
                </a:lnTo>
                <a:lnTo>
                  <a:pt x="122643" y="1017752"/>
                </a:lnTo>
                <a:lnTo>
                  <a:pt x="1927148" y="1017752"/>
                </a:lnTo>
                <a:lnTo>
                  <a:pt x="1939849" y="1005052"/>
                </a:lnTo>
                <a:lnTo>
                  <a:pt x="153301" y="1005052"/>
                </a:lnTo>
                <a:lnTo>
                  <a:pt x="624078" y="534288"/>
                </a:lnTo>
                <a:lnTo>
                  <a:pt x="153301" y="63500"/>
                </a:lnTo>
                <a:lnTo>
                  <a:pt x="1939848" y="63500"/>
                </a:lnTo>
                <a:lnTo>
                  <a:pt x="1927148" y="50800"/>
                </a:lnTo>
                <a:close/>
              </a:path>
              <a:path w="2482850" h="1068704">
                <a:moveTo>
                  <a:pt x="1939848" y="63500"/>
                </a:moveTo>
                <a:lnTo>
                  <a:pt x="1921941" y="63500"/>
                </a:lnTo>
                <a:lnTo>
                  <a:pt x="2392730" y="534288"/>
                </a:lnTo>
                <a:lnTo>
                  <a:pt x="1921941" y="1005052"/>
                </a:lnTo>
                <a:lnTo>
                  <a:pt x="1939849" y="1005052"/>
                </a:lnTo>
                <a:lnTo>
                  <a:pt x="2410637" y="534288"/>
                </a:lnTo>
                <a:lnTo>
                  <a:pt x="1939848" y="63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38">
              <a:solidFill>
                <a:prstClr val="black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06555" y="3556674"/>
            <a:ext cx="668487" cy="2840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177" marR="2930" indent="-80218"/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Co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tin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923" spc="-6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923" spc="-3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Tr</a:t>
            </a:r>
            <a:r>
              <a:rPr sz="923" spc="-11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923" spc="-9" dirty="0">
                <a:solidFill>
                  <a:srgbClr val="FFFFFF"/>
                </a:solidFill>
                <a:latin typeface="Lucida Sans Unicode"/>
                <a:cs typeface="Lucida Sans Unicode"/>
              </a:rPr>
              <a:t>cking</a:t>
            </a:r>
            <a:endParaRPr sz="923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>
          <a:xfrm>
            <a:off x="1605283" y="859875"/>
            <a:ext cx="5937098" cy="390565"/>
          </a:xfrm>
        </p:spPr>
        <p:txBody>
          <a:bodyPr/>
          <a:lstStyle/>
          <a:p>
            <a:pPr algn="ctr"/>
            <a:r>
              <a:rPr lang="en-US" sz="2538" dirty="0"/>
              <a:t>Continuous Delivery overview</a:t>
            </a:r>
            <a:endParaRPr lang="nl-NL" sz="2538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51"/>
            <a:r>
              <a:rPr dirty="0">
                <a:solidFill>
                  <a:prstClr val="black"/>
                </a:solidFill>
              </a:rPr>
              <a:t>9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075412" y="1782936"/>
            <a:ext cx="4650396" cy="1450524"/>
            <a:chOff x="1621916" y="2084577"/>
            <a:chExt cx="8804656" cy="3328417"/>
          </a:xfrm>
        </p:grpSpPr>
        <p:sp>
          <p:nvSpPr>
            <p:cNvPr id="31" name="object 3"/>
            <p:cNvSpPr/>
            <p:nvPr/>
          </p:nvSpPr>
          <p:spPr>
            <a:xfrm>
              <a:off x="6127622" y="2401697"/>
              <a:ext cx="4298950" cy="301129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32" name="object 4"/>
            <p:cNvSpPr/>
            <p:nvPr/>
          </p:nvSpPr>
          <p:spPr>
            <a:xfrm>
              <a:off x="1621916" y="3066770"/>
              <a:ext cx="1350264" cy="114861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33" name="object 5"/>
            <p:cNvSpPr/>
            <p:nvPr/>
          </p:nvSpPr>
          <p:spPr>
            <a:xfrm>
              <a:off x="2314665" y="4576952"/>
              <a:ext cx="2993807" cy="83185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34" name="object 6"/>
            <p:cNvSpPr/>
            <p:nvPr/>
          </p:nvSpPr>
          <p:spPr>
            <a:xfrm>
              <a:off x="2241930" y="2084577"/>
              <a:ext cx="2993651" cy="83185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35" name="object 7"/>
            <p:cNvSpPr/>
            <p:nvPr/>
          </p:nvSpPr>
          <p:spPr>
            <a:xfrm>
              <a:off x="5492750" y="2283586"/>
              <a:ext cx="902550" cy="135750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36" name="object 8"/>
            <p:cNvSpPr/>
            <p:nvPr/>
          </p:nvSpPr>
          <p:spPr>
            <a:xfrm>
              <a:off x="5669915" y="4285944"/>
              <a:ext cx="584835" cy="5337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  <p:sp>
          <p:nvSpPr>
            <p:cNvPr id="37" name="object 9"/>
            <p:cNvSpPr txBox="1"/>
            <p:nvPr/>
          </p:nvSpPr>
          <p:spPr>
            <a:xfrm>
              <a:off x="2134235" y="4254690"/>
              <a:ext cx="4120516" cy="111996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7326"/>
              <a:r>
                <a:rPr sz="1038" dirty="0">
                  <a:solidFill>
                    <a:prstClr val="black"/>
                  </a:solidFill>
                  <a:latin typeface="Arial"/>
                  <a:cs typeface="Arial"/>
                </a:rPr>
                <a:t>M</a:t>
              </a:r>
              <a:r>
                <a:rPr sz="1038" spc="-6" dirty="0">
                  <a:solidFill>
                    <a:prstClr val="black"/>
                  </a:solidFill>
                  <a:latin typeface="Arial"/>
                  <a:cs typeface="Arial"/>
                </a:rPr>
                <a:t>a</a:t>
              </a:r>
              <a:r>
                <a:rPr sz="1038" dirty="0">
                  <a:solidFill>
                    <a:prstClr val="black"/>
                  </a:solidFill>
                  <a:latin typeface="Arial"/>
                  <a:cs typeface="Arial"/>
                </a:rPr>
                <a:t>rk</a:t>
              </a:r>
              <a:r>
                <a:rPr lang="en-US" sz="1038" dirty="0">
                  <a:solidFill>
                    <a:prstClr val="black"/>
                  </a:solidFill>
                  <a:latin typeface="Arial"/>
                  <a:cs typeface="Arial"/>
                </a:rPr>
                <a:t>e</a:t>
              </a:r>
              <a:r>
                <a:rPr sz="1038" dirty="0">
                  <a:solidFill>
                    <a:prstClr val="black"/>
                  </a:solidFill>
                  <a:latin typeface="Arial"/>
                  <a:cs typeface="Arial"/>
                </a:rPr>
                <a:t>t</a:t>
              </a:r>
            </a:p>
            <a:p>
              <a:pPr>
                <a:spcBef>
                  <a:spcPts val="23"/>
                </a:spcBef>
              </a:pPr>
              <a:endParaRPr sz="1326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marR="2930" algn="r"/>
              <a:r>
                <a:rPr sz="808" b="1" dirty="0">
                  <a:solidFill>
                    <a:prstClr val="black"/>
                  </a:solidFill>
                  <a:latin typeface="Arial"/>
                  <a:cs typeface="Arial"/>
                </a:rPr>
                <a:t>Pr</a:t>
              </a:r>
              <a:r>
                <a:rPr sz="808" b="1" spc="-6" dirty="0">
                  <a:solidFill>
                    <a:prstClr val="black"/>
                  </a:solidFill>
                  <a:latin typeface="Arial"/>
                  <a:cs typeface="Arial"/>
                </a:rPr>
                <a:t>odu</a:t>
              </a:r>
              <a:r>
                <a:rPr sz="808" b="1" dirty="0">
                  <a:solidFill>
                    <a:prstClr val="black"/>
                  </a:solidFill>
                  <a:latin typeface="Arial"/>
                  <a:cs typeface="Arial"/>
                </a:rPr>
                <a:t>ct</a:t>
              </a:r>
              <a:endParaRPr sz="808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8" name="object 10"/>
            <p:cNvSpPr/>
            <p:nvPr/>
          </p:nvSpPr>
          <p:spPr>
            <a:xfrm>
              <a:off x="3435350" y="3219590"/>
              <a:ext cx="864857" cy="97458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38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723" y="189627"/>
            <a:ext cx="5548683" cy="858044"/>
          </a:xfrm>
        </p:spPr>
        <p:txBody>
          <a:bodyPr/>
          <a:lstStyle/>
          <a:p>
            <a:r>
              <a:rPr lang="en-US" dirty="0"/>
              <a:t>Key role: Software developers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40" y="1060563"/>
            <a:ext cx="3145285" cy="3074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2761" y="4828025"/>
            <a:ext cx="322876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00000"/>
                </a:solidFill>
              </a:rPr>
              <a:t>Will software developers need </a:t>
            </a:r>
            <a:r>
              <a:rPr lang="en-US" sz="1013" dirty="0" err="1">
                <a:solidFill>
                  <a:srgbClr val="000000"/>
                </a:solidFill>
              </a:rPr>
              <a:t>Talosian</a:t>
            </a:r>
            <a:r>
              <a:rPr lang="en-US" sz="1013" dirty="0">
                <a:solidFill>
                  <a:srgbClr val="000000"/>
                </a:solidFill>
              </a:rPr>
              <a:t> brains?</a:t>
            </a:r>
            <a:endParaRPr lang="nl-NL" sz="1013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462"/>
          <a:stretch/>
        </p:blipFill>
        <p:spPr>
          <a:xfrm>
            <a:off x="4193608" y="3006579"/>
            <a:ext cx="3514959" cy="15699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064" y="748702"/>
            <a:ext cx="3844882" cy="255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30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Domains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20" y="1521333"/>
            <a:ext cx="5917633" cy="243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fgeronde rechthoek 2"/>
          <p:cNvSpPr/>
          <p:nvPr/>
        </p:nvSpPr>
        <p:spPr bwMode="auto">
          <a:xfrm>
            <a:off x="1490808" y="1006507"/>
            <a:ext cx="1567624" cy="3135248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1" dirty="0">
                <a:solidFill>
                  <a:srgbClr val="000000"/>
                </a:solidFill>
              </a:rPr>
              <a:t>Requirements</a:t>
            </a:r>
            <a:br>
              <a:rPr lang="en-US" sz="1201" dirty="0">
                <a:solidFill>
                  <a:srgbClr val="000000"/>
                </a:solidFill>
              </a:rPr>
            </a:br>
            <a:r>
              <a:rPr lang="en-US" sz="1201" dirty="0">
                <a:solidFill>
                  <a:srgbClr val="000000"/>
                </a:solidFill>
              </a:rPr>
              <a:t>Management</a:t>
            </a:r>
          </a:p>
        </p:txBody>
      </p:sp>
      <p:sp>
        <p:nvSpPr>
          <p:cNvPr id="6" name="Afgeronde rechthoek 5"/>
          <p:cNvSpPr/>
          <p:nvPr/>
        </p:nvSpPr>
        <p:spPr bwMode="auto">
          <a:xfrm>
            <a:off x="3328712" y="1006507"/>
            <a:ext cx="2486576" cy="2324408"/>
          </a:xfrm>
          <a:prstGeom prst="roundRect">
            <a:avLst/>
          </a:prstGeom>
          <a:solidFill>
            <a:srgbClr val="00B05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1" dirty="0">
                <a:solidFill>
                  <a:srgbClr val="000000"/>
                </a:solidFill>
              </a:rPr>
              <a:t>Software</a:t>
            </a:r>
            <a:br>
              <a:rPr lang="en-US" sz="1201" dirty="0">
                <a:solidFill>
                  <a:srgbClr val="000000"/>
                </a:solidFill>
              </a:rPr>
            </a:br>
            <a:r>
              <a:rPr lang="en-US" sz="1201" dirty="0">
                <a:solidFill>
                  <a:srgbClr val="000000"/>
                </a:solidFill>
              </a:rPr>
              <a:t>Architecture</a:t>
            </a:r>
          </a:p>
        </p:txBody>
      </p:sp>
      <p:sp>
        <p:nvSpPr>
          <p:cNvPr id="7" name="Afgeronde rechthoek 6"/>
          <p:cNvSpPr/>
          <p:nvPr/>
        </p:nvSpPr>
        <p:spPr bwMode="auto">
          <a:xfrm>
            <a:off x="6301792" y="1006507"/>
            <a:ext cx="1351400" cy="3135248"/>
          </a:xfrm>
          <a:prstGeom prst="roundRect">
            <a:avLst/>
          </a:prstGeom>
          <a:solidFill>
            <a:srgbClr val="7030A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1" dirty="0">
                <a:solidFill>
                  <a:srgbClr val="000000"/>
                </a:solidFill>
              </a:rPr>
              <a:t>Software</a:t>
            </a:r>
            <a:br>
              <a:rPr lang="en-US" sz="1201" dirty="0">
                <a:solidFill>
                  <a:srgbClr val="000000"/>
                </a:solidFill>
              </a:rPr>
            </a:br>
            <a:r>
              <a:rPr lang="en-US" sz="1201" dirty="0">
                <a:solidFill>
                  <a:srgbClr val="000000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361147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Artefact Integration using NLP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20" y="1521333"/>
            <a:ext cx="5917633" cy="243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084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28380" y="1072677"/>
            <a:ext cx="3550972" cy="7391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b="1" dirty="0"/>
              <a:t>User story: </a:t>
            </a:r>
          </a:p>
          <a:p>
            <a:r>
              <a:rPr lang="en-US" sz="1051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a </a:t>
            </a:r>
            <a:r>
              <a:rPr lang="en-US" sz="1051" dirty="0">
                <a:latin typeface="Courier New" panose="02070309020205020404" pitchFamily="49" charset="0"/>
                <a:cs typeface="Courier New" panose="02070309020205020404" pitchFamily="49" charset="0"/>
              </a:rPr>
              <a:t>Media User </a:t>
            </a:r>
          </a:p>
          <a:p>
            <a:r>
              <a:rPr lang="en-US" sz="1051" b="1" dirty="0">
                <a:latin typeface="Courier New" panose="02070309020205020404" pitchFamily="49" charset="0"/>
                <a:cs typeface="Courier New" panose="02070309020205020404" pitchFamily="49" charset="0"/>
              </a:rPr>
              <a:t> I want to </a:t>
            </a:r>
            <a:r>
              <a:rPr lang="en-US" sz="1051" dirty="0">
                <a:latin typeface="Courier New" panose="02070309020205020404" pitchFamily="49" charset="0"/>
                <a:cs typeface="Courier New" panose="02070309020205020404" pitchFamily="49" charset="0"/>
              </a:rPr>
              <a:t>edit earlier uploaded video’s </a:t>
            </a:r>
          </a:p>
          <a:p>
            <a:r>
              <a:rPr lang="en-US" sz="1051" b="1" dirty="0">
                <a:latin typeface="Courier New" panose="02070309020205020404" pitchFamily="49" charset="0"/>
                <a:cs typeface="Courier New" panose="02070309020205020404" pitchFamily="49" charset="0"/>
              </a:rPr>
              <a:t> So that </a:t>
            </a:r>
            <a:r>
              <a:rPr lang="en-US" sz="1051" dirty="0">
                <a:latin typeface="Courier New" panose="02070309020205020404" pitchFamily="49" charset="0"/>
                <a:cs typeface="Courier New" panose="02070309020205020404" pitchFamily="49" charset="0"/>
              </a:rPr>
              <a:t>my video contents stay up-to-date</a:t>
            </a:r>
            <a:endParaRPr lang="nl-NL" sz="105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7894" y="4082960"/>
            <a:ext cx="1952709" cy="9008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1" b="1" dirty="0">
                <a:latin typeface="+mj-lt"/>
                <a:cs typeface="Courier New" panose="02070309020205020404" pitchFamily="49" charset="0"/>
              </a:rPr>
              <a:t>Feature Description</a:t>
            </a:r>
          </a:p>
          <a:p>
            <a:r>
              <a:rPr lang="en-US" sz="1051" dirty="0">
                <a:latin typeface="Courier New" panose="02070309020205020404" pitchFamily="49" charset="0"/>
                <a:cs typeface="Courier New" panose="02070309020205020404" pitchFamily="49" charset="0"/>
              </a:rPr>
              <a:t>The system supports editing of video contents uploaded earlier with …</a:t>
            </a:r>
            <a:endParaRPr lang="nl-NL" sz="105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49081" y="974456"/>
            <a:ext cx="2727029" cy="73917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b="1" dirty="0"/>
              <a:t>Backlog item:</a:t>
            </a:r>
          </a:p>
          <a:p>
            <a:r>
              <a:rPr lang="en-US" sz="1051" dirty="0"/>
              <a:t>Sp-2-32: Cutting video segments</a:t>
            </a:r>
          </a:p>
          <a:p>
            <a:r>
              <a:rPr lang="en-US" sz="1051" dirty="0"/>
              <a:t>Sp-3-21: Inserting video segments</a:t>
            </a:r>
          </a:p>
          <a:p>
            <a:r>
              <a:rPr lang="en-US" sz="1051" dirty="0"/>
              <a:t>Sp-3-22: Publish new video after edit</a:t>
            </a:r>
            <a:endParaRPr lang="nl-NL" sz="1051" dirty="0"/>
          </a:p>
        </p:txBody>
      </p:sp>
      <p:sp>
        <p:nvSpPr>
          <p:cNvPr id="14" name="TextBox 13"/>
          <p:cNvSpPr txBox="1"/>
          <p:nvPr/>
        </p:nvSpPr>
        <p:spPr>
          <a:xfrm>
            <a:off x="5045159" y="1833969"/>
            <a:ext cx="2497800" cy="12243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dirty="0">
                <a:latin typeface="Calibri" panose="020F0502020204030204" pitchFamily="34" charset="0"/>
              </a:rPr>
              <a:t>@feature(</a:t>
            </a:r>
            <a:r>
              <a:rPr lang="en-US" sz="1051" dirty="0" err="1">
                <a:latin typeface="Calibri" panose="020F0502020204030204" pitchFamily="34" charset="0"/>
              </a:rPr>
              <a:t>VideoEditing</a:t>
            </a:r>
            <a:r>
              <a:rPr lang="en-US" sz="1051" dirty="0">
                <a:latin typeface="Calibri" panose="020F0502020204030204" pitchFamily="34" charset="0"/>
              </a:rPr>
              <a:t>)</a:t>
            </a:r>
          </a:p>
          <a:p>
            <a:r>
              <a:rPr lang="en-US" sz="1051" dirty="0">
                <a:latin typeface="Calibri" panose="020F0502020204030204" pitchFamily="34" charset="0"/>
              </a:rPr>
              <a:t>Public class </a:t>
            </a:r>
            <a:r>
              <a:rPr lang="en-US" sz="1051" dirty="0" err="1">
                <a:latin typeface="Calibri" panose="020F0502020204030204" pitchFamily="34" charset="0"/>
              </a:rPr>
              <a:t>VideoEditor</a:t>
            </a:r>
            <a:r>
              <a:rPr lang="en-US" sz="1051" dirty="0">
                <a:latin typeface="Calibri" panose="020F0502020204030204" pitchFamily="34" charset="0"/>
              </a:rPr>
              <a:t> {</a:t>
            </a:r>
          </a:p>
          <a:p>
            <a:r>
              <a:rPr lang="en-US" sz="1051" dirty="0">
                <a:latin typeface="Calibri" panose="020F0502020204030204" pitchFamily="34" charset="0"/>
              </a:rPr>
              <a:t>      // Sp-3-21 &amp; 22 …</a:t>
            </a:r>
          </a:p>
          <a:p>
            <a:r>
              <a:rPr lang="en-US" sz="1051" dirty="0">
                <a:latin typeface="Calibri" panose="020F0502020204030204" pitchFamily="34" charset="0"/>
              </a:rPr>
              <a:t>     void </a:t>
            </a:r>
            <a:r>
              <a:rPr lang="en-US" sz="1051" dirty="0" err="1">
                <a:latin typeface="Calibri" panose="020F0502020204030204" pitchFamily="34" charset="0"/>
              </a:rPr>
              <a:t>CutSegment</a:t>
            </a:r>
            <a:r>
              <a:rPr lang="en-US" sz="1051" dirty="0">
                <a:latin typeface="Calibri" panose="020F0502020204030204" pitchFamily="34" charset="0"/>
              </a:rPr>
              <a:t>(String _</a:t>
            </a:r>
            <a:r>
              <a:rPr lang="en-US" sz="1051" dirty="0" err="1">
                <a:latin typeface="Calibri" panose="020F0502020204030204" pitchFamily="34" charset="0"/>
              </a:rPr>
              <a:t>videoTitle</a:t>
            </a:r>
            <a:r>
              <a:rPr lang="en-US" sz="1051" dirty="0">
                <a:latin typeface="Calibri" panose="020F0502020204030204" pitchFamily="34" charset="0"/>
              </a:rPr>
              <a:t>, ….)</a:t>
            </a:r>
          </a:p>
          <a:p>
            <a:r>
              <a:rPr lang="en-US" sz="1051" dirty="0">
                <a:latin typeface="Calibri" panose="020F0502020204030204" pitchFamily="34" charset="0"/>
              </a:rPr>
              <a:t>     void Publish(String _</a:t>
            </a:r>
            <a:r>
              <a:rPr lang="en-US" sz="1051" dirty="0" err="1">
                <a:latin typeface="Calibri" panose="020F0502020204030204" pitchFamily="34" charset="0"/>
              </a:rPr>
              <a:t>videoTitle</a:t>
            </a:r>
            <a:r>
              <a:rPr lang="en-US" sz="1051" dirty="0">
                <a:latin typeface="Calibri" panose="020F0502020204030204" pitchFamily="34" charset="0"/>
              </a:rPr>
              <a:t>)</a:t>
            </a:r>
          </a:p>
          <a:p>
            <a:r>
              <a:rPr lang="en-US" sz="1051" dirty="0">
                <a:latin typeface="Calibri" panose="020F0502020204030204" pitchFamily="34" charset="0"/>
              </a:rPr>
              <a:t>. . . . </a:t>
            </a:r>
          </a:p>
          <a:p>
            <a:r>
              <a:rPr lang="en-US" sz="1051" dirty="0">
                <a:latin typeface="Calibri" panose="020F0502020204030204" pitchFamily="34" charset="0"/>
              </a:rPr>
              <a:t>} </a:t>
            </a:r>
            <a:endParaRPr lang="nl-NL" sz="1051" dirty="0"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2502" y="3128784"/>
            <a:ext cx="2787943" cy="900888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51" b="1" dirty="0">
                <a:latin typeface="+mj-lt"/>
              </a:rPr>
              <a:t>BDD: Gherkin template</a:t>
            </a:r>
          </a:p>
          <a:p>
            <a:r>
              <a:rPr lang="en-US" sz="1051" b="1" dirty="0">
                <a:latin typeface="Bookman" pitchFamily="18" charset="0"/>
              </a:rPr>
              <a:t>Given I </a:t>
            </a:r>
            <a:r>
              <a:rPr lang="en-US" sz="1051" dirty="0">
                <a:latin typeface="Bookman" pitchFamily="18" charset="0"/>
              </a:rPr>
              <a:t>have finished editing</a:t>
            </a:r>
          </a:p>
          <a:p>
            <a:r>
              <a:rPr lang="en-US" sz="1051" b="1" dirty="0">
                <a:latin typeface="Bookman" pitchFamily="18" charset="0"/>
              </a:rPr>
              <a:t>When I </a:t>
            </a:r>
            <a:r>
              <a:rPr lang="en-US" sz="1051" dirty="0">
                <a:latin typeface="Bookman" pitchFamily="18" charset="0"/>
              </a:rPr>
              <a:t>publish the updated video</a:t>
            </a:r>
          </a:p>
          <a:p>
            <a:r>
              <a:rPr lang="en-US" sz="1051" b="1" dirty="0">
                <a:latin typeface="Bookman" pitchFamily="18" charset="0"/>
              </a:rPr>
              <a:t>Then</a:t>
            </a:r>
            <a:r>
              <a:rPr lang="en-US" sz="1051" dirty="0">
                <a:latin typeface="Bookman" pitchFamily="18" charset="0"/>
              </a:rPr>
              <a:t> the updated video appears in my video list</a:t>
            </a:r>
          </a:p>
          <a:p>
            <a:endParaRPr lang="nl-NL" sz="1051" dirty="0">
              <a:latin typeface="Book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7396" y="312202"/>
            <a:ext cx="5238935" cy="415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2" b="1" dirty="0"/>
              <a:t>Artefacts and Domain Knowledge</a:t>
            </a:r>
            <a:endParaRPr lang="nl-NL" sz="2102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1519542" y="1933633"/>
            <a:ext cx="2701505" cy="1706873"/>
            <a:chOff x="1088569" y="2168224"/>
            <a:chExt cx="3598675" cy="2273726"/>
          </a:xfrm>
        </p:grpSpPr>
        <p:sp>
          <p:nvSpPr>
            <p:cNvPr id="12" name="TextBox 11"/>
            <p:cNvSpPr txBox="1"/>
            <p:nvPr/>
          </p:nvSpPr>
          <p:spPr>
            <a:xfrm>
              <a:off x="1179565" y="2168224"/>
              <a:ext cx="1860326" cy="3384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1" dirty="0">
                  <a:solidFill>
                    <a:srgbClr val="000000"/>
                  </a:solidFill>
                </a:rPr>
                <a:t>Conceptual model</a:t>
              </a:r>
              <a:endParaRPr lang="nl-NL" sz="1051" dirty="0">
                <a:solidFill>
                  <a:srgbClr val="000000"/>
                </a:solidFill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8569" y="2418683"/>
              <a:ext cx="3598675" cy="20232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2" name="Group 21"/>
          <p:cNvGrpSpPr/>
          <p:nvPr/>
        </p:nvGrpSpPr>
        <p:grpSpPr>
          <a:xfrm>
            <a:off x="4719842" y="4208992"/>
            <a:ext cx="3108052" cy="854849"/>
            <a:chOff x="3403822" y="5776131"/>
            <a:chExt cx="4140236" cy="1138745"/>
          </a:xfrm>
        </p:grpSpPr>
        <p:sp>
          <p:nvSpPr>
            <p:cNvPr id="17" name="TextBox 16"/>
            <p:cNvSpPr txBox="1"/>
            <p:nvPr/>
          </p:nvSpPr>
          <p:spPr>
            <a:xfrm>
              <a:off x="3403822" y="5776131"/>
              <a:ext cx="4140236" cy="11387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826" b="1" dirty="0"/>
                <a:t>User manual</a:t>
              </a:r>
            </a:p>
            <a:p>
              <a:r>
                <a:rPr lang="en-US" sz="826" dirty="0"/>
                <a:t>…..</a:t>
              </a:r>
            </a:p>
            <a:p>
              <a:pPr marL="257415" indent="-257415">
                <a:buFont typeface="+mj-lt"/>
                <a:buAutoNum type="arabicPeriod" startAt="6"/>
              </a:pPr>
              <a:r>
                <a:rPr lang="en-US" sz="826" b="1" dirty="0"/>
                <a:t>Publishing </a:t>
              </a:r>
              <a:r>
                <a:rPr lang="en-US" sz="826" dirty="0"/>
                <a:t>When you have finished editing the video segment, click on the </a:t>
              </a:r>
              <a:r>
                <a:rPr lang="en-US" sz="826" dirty="0">
                  <a:solidFill>
                    <a:schemeClr val="bg1"/>
                  </a:solidFill>
                </a:rPr>
                <a:t> Publish </a:t>
              </a:r>
              <a:r>
                <a:rPr lang="en-US" sz="826" dirty="0"/>
                <a:t>button and the video will appear in your listing of video’s</a:t>
              </a:r>
            </a:p>
            <a:p>
              <a:pPr marL="257415" indent="-257415">
                <a:buFont typeface="+mj-lt"/>
                <a:buAutoNum type="arabicPeriod" startAt="6"/>
              </a:pPr>
              <a:r>
                <a:rPr lang="en-US" sz="826" dirty="0"/>
                <a:t>….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5791206" y="6323922"/>
              <a:ext cx="613934" cy="185222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27025" tIns="0" rIns="27025" bIns="0" numCol="1" rtlCol="0" anchor="ctr" anchorCtr="1" compatLnSpc="1">
              <a:prstTxWarp prst="textNoShape">
                <a:avLst/>
              </a:prstTxWarp>
            </a:bodyPr>
            <a:lstStyle/>
            <a:p>
              <a:pPr algn="ctr" defTabSz="68644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826" dirty="0">
                  <a:solidFill>
                    <a:schemeClr val="bg1"/>
                  </a:solidFill>
                  <a:latin typeface="+mj-lt"/>
                </a:rPr>
                <a:t>Publish</a:t>
              </a:r>
              <a:endParaRPr lang="nl-NL" sz="826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4" name="Oval 23"/>
          <p:cNvSpPr/>
          <p:nvPr/>
        </p:nvSpPr>
        <p:spPr bwMode="auto">
          <a:xfrm>
            <a:off x="1877107" y="1370419"/>
            <a:ext cx="934314" cy="241523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defTabSz="68644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latin typeface="Times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29764" y="4401185"/>
            <a:ext cx="934314" cy="241523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defTabSz="68644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latin typeface="Times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1538510" y="4378692"/>
            <a:ext cx="934314" cy="241523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defTabSz="68644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latin typeface="Times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900379" y="3275259"/>
            <a:ext cx="934314" cy="241523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defTabSz="68644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latin typeface="Times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5577724" y="1812872"/>
            <a:ext cx="934314" cy="241523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defTabSz="68644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latin typeface="Time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1400416" y="2691861"/>
            <a:ext cx="934314" cy="241523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defTabSz="68644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latin typeface="Times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222401" y="1449176"/>
            <a:ext cx="934314" cy="241523"/>
          </a:xfrm>
          <a:prstGeom prst="ellipse">
            <a:avLst/>
          </a:prstGeom>
          <a:noFill/>
          <a:ln w="38100" cap="flat" cmpd="sng" algn="ctr">
            <a:solidFill>
              <a:srgbClr val="00B050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defTabSz="68644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21977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20" y="2622731"/>
            <a:ext cx="5917633" cy="243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24" y="767763"/>
            <a:ext cx="2534057" cy="1195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24" y="646004"/>
            <a:ext cx="2162240" cy="1317657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 bwMode="auto">
          <a:xfrm rot="17483938">
            <a:off x="2094865" y="2166507"/>
            <a:ext cx="1107768" cy="27028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9" name="Left-Right Arrow 8"/>
          <p:cNvSpPr/>
          <p:nvPr/>
        </p:nvSpPr>
        <p:spPr bwMode="auto">
          <a:xfrm rot="15363689">
            <a:off x="6012670" y="2309772"/>
            <a:ext cx="1328740" cy="27028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0" name="Left-Right Arrow 9"/>
          <p:cNvSpPr/>
          <p:nvPr/>
        </p:nvSpPr>
        <p:spPr bwMode="auto">
          <a:xfrm rot="17483938">
            <a:off x="4095772" y="2398149"/>
            <a:ext cx="1576566" cy="27028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1" name="Left-Right Arrow 10"/>
          <p:cNvSpPr/>
          <p:nvPr/>
        </p:nvSpPr>
        <p:spPr bwMode="auto">
          <a:xfrm>
            <a:off x="4193607" y="1230572"/>
            <a:ext cx="594617" cy="27028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47592" y="303779"/>
            <a:ext cx="141737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00000"/>
                </a:solidFill>
              </a:rPr>
              <a:t>Conceptual models</a:t>
            </a:r>
            <a:endParaRPr lang="nl-NL" sz="1013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58504" y="332924"/>
            <a:ext cx="117692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000000"/>
                </a:solidFill>
              </a:rPr>
              <a:t>Feature tracing</a:t>
            </a:r>
            <a:endParaRPr lang="nl-NL" sz="101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1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forecasting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59276" y="4771677"/>
            <a:ext cx="1601682" cy="27409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00FD86A-F6A3-41D6-827C-B9C98B47DE00}" type="slidenum">
              <a:rPr lang="nl-NL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nl-NL" altLang="en-US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20" y="1521333"/>
            <a:ext cx="5917633" cy="243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14009" y="1438955"/>
            <a:ext cx="1567624" cy="153240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28712" y="1601123"/>
            <a:ext cx="2540632" cy="171166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0000"/>
              </a:solidFill>
            </a:endParaRPr>
          </a:p>
        </p:txBody>
      </p:sp>
      <p:sp>
        <p:nvSpPr>
          <p:cNvPr id="7" name="PIJL-LINKS en -RECHTS 6"/>
          <p:cNvSpPr/>
          <p:nvPr/>
        </p:nvSpPr>
        <p:spPr bwMode="auto">
          <a:xfrm>
            <a:off x="2896264" y="2319782"/>
            <a:ext cx="648672" cy="27435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8" name="Rechthoek 7"/>
          <p:cNvSpPr/>
          <p:nvPr/>
        </p:nvSpPr>
        <p:spPr bwMode="auto">
          <a:xfrm>
            <a:off x="1923256" y="1925459"/>
            <a:ext cx="374566" cy="10811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9" name="Rechthoek 8"/>
          <p:cNvSpPr/>
          <p:nvPr/>
        </p:nvSpPr>
        <p:spPr bwMode="auto">
          <a:xfrm>
            <a:off x="3815217" y="2087627"/>
            <a:ext cx="162168" cy="10811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0" name="Rechthoek 9"/>
          <p:cNvSpPr/>
          <p:nvPr/>
        </p:nvSpPr>
        <p:spPr bwMode="auto">
          <a:xfrm>
            <a:off x="5004448" y="2314533"/>
            <a:ext cx="374566" cy="10811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1" name="Rechthoek 10"/>
          <p:cNvSpPr/>
          <p:nvPr/>
        </p:nvSpPr>
        <p:spPr bwMode="auto">
          <a:xfrm>
            <a:off x="4031440" y="2321679"/>
            <a:ext cx="162168" cy="10811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2" name="Rechthoek 11"/>
          <p:cNvSpPr/>
          <p:nvPr/>
        </p:nvSpPr>
        <p:spPr bwMode="auto">
          <a:xfrm>
            <a:off x="3653048" y="2402901"/>
            <a:ext cx="162168" cy="10811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3" name="Rechthoek 12"/>
          <p:cNvSpPr/>
          <p:nvPr/>
        </p:nvSpPr>
        <p:spPr bwMode="auto">
          <a:xfrm>
            <a:off x="4996262" y="2033571"/>
            <a:ext cx="162168" cy="10811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4" name="Trapezium 13"/>
          <p:cNvSpPr/>
          <p:nvPr/>
        </p:nvSpPr>
        <p:spPr bwMode="auto">
          <a:xfrm>
            <a:off x="4663673" y="2844411"/>
            <a:ext cx="270280" cy="270280"/>
          </a:xfrm>
          <a:prstGeom prst="trapezoid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5" name="Trapezium 14"/>
          <p:cNvSpPr/>
          <p:nvPr/>
        </p:nvSpPr>
        <p:spPr bwMode="auto">
          <a:xfrm>
            <a:off x="4193608" y="2844411"/>
            <a:ext cx="162168" cy="166190"/>
          </a:xfrm>
          <a:prstGeom prst="trapezoid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  <p:sp>
        <p:nvSpPr>
          <p:cNvPr id="16" name="Rechthoek 15"/>
          <p:cNvSpPr/>
          <p:nvPr/>
        </p:nvSpPr>
        <p:spPr bwMode="auto">
          <a:xfrm>
            <a:off x="2037662" y="2628187"/>
            <a:ext cx="374566" cy="10811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75339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this Workshop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  <a:p>
            <a:r>
              <a:rPr lang="en-US" dirty="0"/>
              <a:t>Overview of the approach</a:t>
            </a:r>
          </a:p>
          <a:p>
            <a:pPr lvl="1"/>
            <a:r>
              <a:rPr lang="en-US" dirty="0"/>
              <a:t>W1 - Brainstorm</a:t>
            </a:r>
          </a:p>
          <a:p>
            <a:pPr lvl="1"/>
            <a:r>
              <a:rPr lang="en-US" dirty="0"/>
              <a:t>W2 - Jobs</a:t>
            </a:r>
          </a:p>
          <a:p>
            <a:pPr lvl="1"/>
            <a:r>
              <a:rPr lang="en-US" dirty="0"/>
              <a:t>W3 - Epic Stories</a:t>
            </a:r>
          </a:p>
          <a:p>
            <a:pPr lvl="1"/>
            <a:r>
              <a:rPr lang="en-US" dirty="0"/>
              <a:t>W4 - User Stories</a:t>
            </a:r>
          </a:p>
          <a:p>
            <a:pPr lvl="1"/>
            <a:r>
              <a:rPr lang="en-US" dirty="0"/>
              <a:t>W5 - Modules</a:t>
            </a:r>
          </a:p>
          <a:p>
            <a:pPr lvl="1"/>
            <a:r>
              <a:rPr lang="en-US" dirty="0"/>
              <a:t>W6 - Features</a:t>
            </a:r>
          </a:p>
          <a:p>
            <a:pPr lvl="1"/>
            <a:r>
              <a:rPr lang="en-US" dirty="0"/>
              <a:t>W7 – Reflection</a:t>
            </a:r>
          </a:p>
          <a:p>
            <a:r>
              <a:rPr lang="en-US" dirty="0"/>
              <a:t>Discussion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276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 to Acceptance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059276" y="4771677"/>
            <a:ext cx="1601682" cy="27409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00FD86A-F6A3-41D6-827C-B9C98B47DE00}" type="slidenum">
              <a:rPr lang="nl-NL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nl-NL" altLang="en-US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920" y="1521333"/>
            <a:ext cx="5917633" cy="243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90808" y="3222803"/>
            <a:ext cx="1567624" cy="7567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27299" y="2218138"/>
            <a:ext cx="1567624" cy="756784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rgbClr val="000000"/>
              </a:solidFill>
            </a:endParaRPr>
          </a:p>
        </p:txBody>
      </p:sp>
      <p:sp>
        <p:nvSpPr>
          <p:cNvPr id="7" name="PIJL-LINKS en -RECHTS 6"/>
          <p:cNvSpPr/>
          <p:nvPr/>
        </p:nvSpPr>
        <p:spPr bwMode="auto">
          <a:xfrm rot="20376292">
            <a:off x="3079306" y="2988732"/>
            <a:ext cx="3344360" cy="274350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2">
              <a:solidFill>
                <a:srgbClr val="000000"/>
              </a:solidFill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852777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44" y="1246118"/>
            <a:ext cx="3217664" cy="2143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Architecting: find the 7 differences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96" y="2484543"/>
            <a:ext cx="3231965" cy="2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18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in architecting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371600" y="1086856"/>
            <a:ext cx="7391400" cy="2974552"/>
          </a:xfrm>
        </p:spPr>
        <p:txBody>
          <a:bodyPr/>
          <a:lstStyle/>
          <a:p>
            <a:r>
              <a:rPr lang="en-US" dirty="0"/>
              <a:t>Traditional architecting disciplines have extensive documentation routines and practices</a:t>
            </a:r>
          </a:p>
          <a:p>
            <a:r>
              <a:rPr lang="en-US" dirty="0"/>
              <a:t>Architecture documentation is created during design and modified during redesign</a:t>
            </a:r>
          </a:p>
          <a:p>
            <a:r>
              <a:rPr lang="en-US" dirty="0"/>
              <a:t>When contemplating (re)design issues the architecture documentation is the central means for communication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480" y="3060635"/>
            <a:ext cx="1899150" cy="128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112" y="3052068"/>
            <a:ext cx="2540632" cy="143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149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Video Wall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27" y="1266520"/>
            <a:ext cx="5930642" cy="3393502"/>
          </a:xfrm>
        </p:spPr>
      </p:pic>
    </p:spTree>
    <p:extLst>
      <p:ext uri="{BB962C8B-B14F-4D97-AF65-F5344CB8AC3E}">
        <p14:creationId xmlns:p14="http://schemas.microsoft.com/office/powerpoint/2010/main" val="1242596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wall to capture design session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Record:</a:t>
            </a:r>
          </a:p>
          <a:p>
            <a:pPr lvl="1"/>
            <a:r>
              <a:rPr lang="en-US" dirty="0"/>
              <a:t>Screenplay</a:t>
            </a:r>
          </a:p>
          <a:p>
            <a:pPr lvl="1"/>
            <a:r>
              <a:rPr lang="en-US" dirty="0"/>
              <a:t>Audio track per participant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Text and argumentation mining</a:t>
            </a:r>
          </a:p>
          <a:p>
            <a:pPr lvl="1"/>
            <a:r>
              <a:rPr lang="en-US" dirty="0"/>
              <a:t>Extract key elements in discussion</a:t>
            </a:r>
          </a:p>
          <a:p>
            <a:pPr lvl="1"/>
            <a:r>
              <a:rPr lang="en-US" dirty="0"/>
              <a:t>Together with the screen shown at that time</a:t>
            </a:r>
            <a:endParaRPr lang="nl-NL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8435" y="1266520"/>
            <a:ext cx="2550533" cy="145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19" y="3459977"/>
            <a:ext cx="2954653" cy="165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59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63683" y="346227"/>
            <a:ext cx="5548683" cy="858044"/>
          </a:xfrm>
        </p:spPr>
        <p:txBody>
          <a:bodyPr/>
          <a:lstStyle/>
          <a:p>
            <a:r>
              <a:rPr lang="en-US" dirty="0"/>
              <a:t>Behavior simulation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79" y="-334186"/>
            <a:ext cx="6864350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73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Hallway discussions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95" y="1221583"/>
            <a:ext cx="4380539" cy="328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58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Informal options discussion at the Coffee corner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00" y="1086855"/>
            <a:ext cx="4601837" cy="3461296"/>
          </a:xfrm>
        </p:spPr>
      </p:pic>
    </p:spTree>
    <p:extLst>
      <p:ext uri="{BB962C8B-B14F-4D97-AF65-F5344CB8AC3E}">
        <p14:creationId xmlns:p14="http://schemas.microsoft.com/office/powerpoint/2010/main" val="861040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discussions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529" y="1181859"/>
            <a:ext cx="4949557" cy="37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9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 and SA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SPM is closely linked to requirements engineering (Ebert, 2007)</a:t>
            </a:r>
          </a:p>
          <a:p>
            <a:r>
              <a:rPr lang="en-US" dirty="0"/>
              <a:t>SA demands good requirements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0FD86A-F6A3-41D6-827C-B9C98B47DE00}" type="slidenum">
              <a:rPr lang="nl-NL" altLang="en-US" smtClean="0"/>
              <a:pPr>
                <a:defRPr/>
              </a:pPr>
              <a:t>29</a:t>
            </a:fld>
            <a:endParaRPr lang="nl-NL" altLang="en-US"/>
          </a:p>
        </p:txBody>
      </p:sp>
      <p:pic>
        <p:nvPicPr>
          <p:cNvPr id="5" name="Picture 2" descr="S:\SVN\images\twin_peak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40" y="1871403"/>
            <a:ext cx="3567696" cy="24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61088" y="4249867"/>
            <a:ext cx="569925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4322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51" dirty="0">
                <a:solidFill>
                  <a:srgbClr val="D70044"/>
                </a:solidFill>
                <a:ea typeface="MS PGothic" pitchFamily="34" charset="-128"/>
              </a:rPr>
              <a:t>Twin Peaks </a:t>
            </a:r>
            <a:r>
              <a:rPr lang="en-US" sz="1351" dirty="0">
                <a:solidFill>
                  <a:prstClr val="black"/>
                </a:solidFill>
                <a:ea typeface="MS PGothic" pitchFamily="34" charset="-128"/>
              </a:rPr>
              <a:t>of Requirements and Architecture (</a:t>
            </a:r>
            <a:r>
              <a:rPr lang="en-US" sz="1351" dirty="0" err="1">
                <a:solidFill>
                  <a:prstClr val="black"/>
                </a:solidFill>
                <a:ea typeface="MS PGothic" pitchFamily="34" charset="-128"/>
              </a:rPr>
              <a:t>Nuseibeh</a:t>
            </a:r>
            <a:r>
              <a:rPr lang="en-US" sz="1351" dirty="0">
                <a:solidFill>
                  <a:prstClr val="black"/>
                </a:solidFill>
                <a:ea typeface="MS PGothic" pitchFamily="34" charset="-128"/>
              </a:rPr>
              <a:t>, 2001)</a:t>
            </a:r>
          </a:p>
        </p:txBody>
      </p:sp>
    </p:spTree>
    <p:extLst>
      <p:ext uri="{BB962C8B-B14F-4D97-AF65-F5344CB8AC3E}">
        <p14:creationId xmlns:p14="http://schemas.microsoft.com/office/powerpoint/2010/main" val="396960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655992" y="408229"/>
            <a:ext cx="5523657" cy="61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ctr" anchorCtr="0">
            <a:noAutofit/>
          </a:bodyPr>
          <a:lstStyle/>
          <a:p>
            <a:r>
              <a:rPr lang="en-GB" sz="2533" dirty="0"/>
              <a:t>RE4SA-agile: </a:t>
            </a:r>
            <a:br>
              <a:rPr lang="en-GB" sz="2533" dirty="0"/>
            </a:br>
            <a:r>
              <a:rPr lang="en-GB" sz="2533" dirty="0"/>
              <a:t>bridging requirements and architecture</a:t>
            </a:r>
            <a:endParaRPr sz="2533" dirty="0"/>
          </a:p>
        </p:txBody>
      </p:sp>
      <p:pic>
        <p:nvPicPr>
          <p:cNvPr id="1028" name="Picture 4" descr="https://lh4.googleusercontent.com/4LJGleFmioCwtMx9Qrr5ABPiMkd-AN7ZLrrseyGJRXPOLkUUzxwbJw9OH-q-vb0V7WNHIl9H04DqAzKSRaU7jc-_EQBz8dDjxl612-FqH9lZwrQAsVpID8RLcg-f0ORKDVl7e0fQqr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4" y="1576430"/>
            <a:ext cx="5476875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ABD079-F318-45A5-A3B9-0A061ABB2D01}"/>
              </a:ext>
            </a:extLst>
          </p:cNvPr>
          <p:cNvSpPr/>
          <p:nvPr/>
        </p:nvSpPr>
        <p:spPr>
          <a:xfrm>
            <a:off x="6400799" y="4382686"/>
            <a:ext cx="2739411" cy="7848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i="1" dirty="0"/>
              <a:t>See: Spijkman, T., Molenaar, S., Dalpiaz, F., &amp; Brinkkemper, S. (2021). Alignment and granularity of requirements and architecture in agile development: A functional perspective. </a:t>
            </a:r>
            <a:r>
              <a:rPr lang="en-US" sz="900" b="1" i="1" dirty="0"/>
              <a:t>Information and Software Technology</a:t>
            </a:r>
            <a:r>
              <a:rPr lang="en-US" sz="900" i="1" dirty="0"/>
              <a:t>, 106535.</a:t>
            </a:r>
            <a:endParaRPr lang="nl-NL" sz="900" i="1" dirty="0"/>
          </a:p>
        </p:txBody>
      </p:sp>
    </p:spTree>
    <p:extLst>
      <p:ext uri="{BB962C8B-B14F-4D97-AF65-F5344CB8AC3E}">
        <p14:creationId xmlns:p14="http://schemas.microsoft.com/office/powerpoint/2010/main" val="225881400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93941" y="995118"/>
            <a:ext cx="7733169" cy="475237"/>
          </a:xfrm>
        </p:spPr>
        <p:txBody>
          <a:bodyPr/>
          <a:lstStyle/>
          <a:p>
            <a:pPr algn="ctr"/>
            <a:r>
              <a:rPr lang="en-US" dirty="0">
                <a:latin typeface="Merriweather Light"/>
              </a:rPr>
              <a:t>The </a:t>
            </a:r>
            <a:r>
              <a:rPr lang="en-US" sz="3500" dirty="0">
                <a:latin typeface="Merriweather Light"/>
                <a:cs typeface="Merriweather Light"/>
              </a:rPr>
              <a:t>RE4SA</a:t>
            </a:r>
            <a:r>
              <a:rPr lang="en-US" dirty="0">
                <a:latin typeface="Merriweather Light"/>
              </a:rPr>
              <a:t> model</a:t>
            </a:r>
            <a:endParaRPr lang="nl-NL" dirty="0">
              <a:latin typeface="Merriweather Ligh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15285" y="1733702"/>
            <a:ext cx="4046314" cy="3302893"/>
            <a:chOff x="2515285" y="1733702"/>
            <a:chExt cx="4046314" cy="330289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427" y="2102196"/>
              <a:ext cx="3609145" cy="2450804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4586630" y="1733702"/>
              <a:ext cx="7316" cy="3284525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515285" y="4736513"/>
              <a:ext cx="204524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Requirements Engineering</a:t>
              </a:r>
              <a:endParaRPr lang="nl-NL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32984" y="4735298"/>
              <a:ext cx="172861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Software Architecture</a:t>
              </a: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658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Reciprocal Contributions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0FD86A-F6A3-41D6-827C-B9C98B47DE00}" type="slidenum">
              <a:rPr lang="nl-NL" altLang="en-US" smtClean="0"/>
              <a:pPr>
                <a:defRPr/>
              </a:pPr>
              <a:t>31</a:t>
            </a:fld>
            <a:endParaRPr lang="nl-NL" altLang="en-US"/>
          </a:p>
        </p:txBody>
      </p:sp>
      <p:pic>
        <p:nvPicPr>
          <p:cNvPr id="5" name="Picture 3" descr="C:\Users\3484572\Desktop\spm_sa_information_excha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235" y="1060563"/>
            <a:ext cx="6586238" cy="345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473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AEA608-E86F-46E5-8575-C25931B01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158" y="760265"/>
            <a:ext cx="7670803" cy="857250"/>
          </a:xfrm>
        </p:spPr>
        <p:txBody>
          <a:bodyPr/>
          <a:lstStyle/>
          <a:p>
            <a:pPr algn="l"/>
            <a:r>
              <a:rPr lang="en-GB" dirty="0"/>
              <a:t>Research project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B32FFA-28D4-458F-80A4-DCE9561F44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248" y="2765754"/>
            <a:ext cx="8188452" cy="198461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b="1" dirty="0"/>
              <a:t>Exploratory study:</a:t>
            </a:r>
          </a:p>
          <a:p>
            <a:pPr>
              <a:lnSpc>
                <a:spcPct val="100000"/>
              </a:lnSpc>
            </a:pPr>
            <a:r>
              <a:rPr lang="en-GB" dirty="0"/>
              <a:t>What is this new technique exactly? </a:t>
            </a:r>
          </a:p>
          <a:p>
            <a:pPr>
              <a:lnSpc>
                <a:spcPct val="100000"/>
              </a:lnSpc>
            </a:pPr>
            <a:r>
              <a:rPr lang="en-GB" dirty="0"/>
              <a:t>How does it relate to existing techniques used in the software industry? </a:t>
            </a:r>
          </a:p>
          <a:p>
            <a:pPr>
              <a:lnSpc>
                <a:spcPct val="100000"/>
              </a:lnSpc>
            </a:pPr>
            <a:r>
              <a:rPr lang="en-GB" dirty="0"/>
              <a:t>What is a method for its application in the context of software products?</a:t>
            </a:r>
          </a:p>
          <a:p>
            <a:pPr>
              <a:lnSpc>
                <a:spcPct val="100000"/>
              </a:lnSpc>
            </a:pPr>
            <a:r>
              <a:rPr lang="en-GB" dirty="0"/>
              <a:t>Apply and evaluate the proposed method. </a:t>
            </a:r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4F59B04C-B35E-4221-9092-39728CA2E19C}"/>
              </a:ext>
            </a:extLst>
          </p:cNvPr>
          <p:cNvSpPr txBox="1">
            <a:spLocks/>
          </p:cNvSpPr>
          <p:nvPr/>
        </p:nvSpPr>
        <p:spPr>
          <a:xfrm>
            <a:off x="460248" y="1647583"/>
            <a:ext cx="8188452" cy="1158410"/>
          </a:xfrm>
          <a:prstGeom prst="rect">
            <a:avLst/>
          </a:prstGeom>
        </p:spPr>
        <p:txBody>
          <a:bodyPr vert="horz"/>
          <a:lstStyle>
            <a:lvl1pPr marL="285750" indent="-285750" algn="l" defTabSz="913554" rtl="0" eaLnBrk="1" latinLnBrk="0" hangingPunct="1">
              <a:lnSpc>
                <a:spcPct val="140000"/>
              </a:lnSpc>
              <a:spcBef>
                <a:spcPts val="999"/>
              </a:spcBef>
              <a:buFont typeface="Arial"/>
              <a:buChar char="•"/>
              <a:defRPr sz="1800" b="0" kern="1200" baseline="0">
                <a:solidFill>
                  <a:schemeClr val="tx1"/>
                </a:solidFill>
                <a:latin typeface="Open Sans Semibold"/>
                <a:ea typeface="+mn-ea"/>
                <a:cs typeface="Open Sans Semibold"/>
              </a:defRPr>
            </a:lvl1pPr>
            <a:lvl2pPr marL="28800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Tx/>
              <a:buNone/>
              <a:defRPr sz="18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1943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720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7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274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51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28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605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GB" b="1" dirty="0"/>
              <a:t>Main research question:</a:t>
            </a:r>
          </a:p>
          <a:p>
            <a:pPr>
              <a:lnSpc>
                <a:spcPct val="100000"/>
              </a:lnSpc>
            </a:pPr>
            <a:r>
              <a:rPr lang="en-GB" sz="1600" i="1" dirty="0"/>
              <a:t>`What is the value of Job Stories and Jobs-to-be-Done in the context of requirements engineering for software products?’</a:t>
            </a:r>
          </a:p>
        </p:txBody>
      </p:sp>
    </p:spTree>
    <p:extLst>
      <p:ext uri="{BB962C8B-B14F-4D97-AF65-F5344CB8AC3E}">
        <p14:creationId xmlns:p14="http://schemas.microsoft.com/office/powerpoint/2010/main" val="2016012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Take home message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40358" y="1865165"/>
            <a:ext cx="7137959" cy="31946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</a:rPr>
              <a:t>Job Stories </a:t>
            </a:r>
            <a:r>
              <a:rPr lang="en-US" dirty="0"/>
              <a:t>are an effective way to describe high-level </a:t>
            </a:r>
            <a:r>
              <a:rPr lang="en-US" dirty="0">
                <a:solidFill>
                  <a:srgbClr val="C00000"/>
                </a:solidFill>
              </a:rPr>
              <a:t>product features and roadmap themes</a:t>
            </a:r>
          </a:p>
          <a:p>
            <a:pPr>
              <a:spcAft>
                <a:spcPts val="600"/>
              </a:spcAft>
            </a:pPr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integrated method </a:t>
            </a:r>
            <a:r>
              <a:rPr lang="en-US" dirty="0"/>
              <a:t>helps to </a:t>
            </a:r>
            <a:r>
              <a:rPr lang="en-US" dirty="0">
                <a:solidFill>
                  <a:srgbClr val="C00000"/>
                </a:solidFill>
              </a:rPr>
              <a:t>implement</a:t>
            </a:r>
            <a:r>
              <a:rPr lang="en-US" dirty="0"/>
              <a:t> job-stories in software companies</a:t>
            </a:r>
          </a:p>
          <a:p>
            <a:pPr>
              <a:spcAft>
                <a:spcPts val="600"/>
              </a:spcAft>
            </a:pPr>
            <a:r>
              <a:rPr lang="en-US" dirty="0"/>
              <a:t>Job-stories should be used as a </a:t>
            </a:r>
            <a:r>
              <a:rPr lang="en-US" dirty="0">
                <a:solidFill>
                  <a:srgbClr val="C00000"/>
                </a:solidFill>
              </a:rPr>
              <a:t>front-end</a:t>
            </a:r>
            <a:r>
              <a:rPr lang="en-US" dirty="0"/>
              <a:t> to </a:t>
            </a:r>
            <a:r>
              <a:rPr lang="en-US" dirty="0">
                <a:solidFill>
                  <a:srgbClr val="C00000"/>
                </a:solidFill>
              </a:rPr>
              <a:t>user story</a:t>
            </a:r>
            <a:r>
              <a:rPr lang="en-US" dirty="0"/>
              <a:t> formulation and </a:t>
            </a:r>
            <a:r>
              <a:rPr lang="en-US" dirty="0">
                <a:solidFill>
                  <a:srgbClr val="C00000"/>
                </a:solidFill>
              </a:rPr>
              <a:t>agile development</a:t>
            </a:r>
            <a:endParaRPr lang="nl-NL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783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this Workshop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  <a:p>
            <a:r>
              <a:rPr lang="en-US" dirty="0"/>
              <a:t>Overview of the approach</a:t>
            </a:r>
          </a:p>
          <a:p>
            <a:pPr lvl="1"/>
            <a:r>
              <a:rPr lang="en-US" dirty="0"/>
              <a:t>W1 - Brainstorm</a:t>
            </a:r>
          </a:p>
          <a:p>
            <a:pPr lvl="1"/>
            <a:r>
              <a:rPr lang="en-US" dirty="0"/>
              <a:t>W2 - Jobs</a:t>
            </a:r>
          </a:p>
          <a:p>
            <a:pPr lvl="1"/>
            <a:r>
              <a:rPr lang="en-US" dirty="0"/>
              <a:t>W3 - Epic Stories</a:t>
            </a:r>
          </a:p>
          <a:p>
            <a:pPr lvl="1"/>
            <a:r>
              <a:rPr lang="en-US" dirty="0"/>
              <a:t>W4 - User Stories</a:t>
            </a:r>
          </a:p>
          <a:p>
            <a:pPr lvl="1"/>
            <a:r>
              <a:rPr lang="en-US" dirty="0"/>
              <a:t>W5 - Modules</a:t>
            </a:r>
          </a:p>
          <a:p>
            <a:pPr lvl="1"/>
            <a:r>
              <a:rPr lang="en-US" dirty="0"/>
              <a:t>W6 - Features</a:t>
            </a:r>
          </a:p>
          <a:p>
            <a:pPr lvl="1"/>
            <a:r>
              <a:rPr lang="en-US" dirty="0"/>
              <a:t>W7 – Reflection</a:t>
            </a:r>
          </a:p>
          <a:p>
            <a:r>
              <a:rPr lang="en-US" dirty="0"/>
              <a:t>Discussion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58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Brainstorming on your product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dirty="0"/>
              <a:t>You and your team have zillions of ideas?!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i="1" dirty="0">
                <a:solidFill>
                  <a:srgbClr val="C00000"/>
                </a:solidFill>
              </a:rPr>
              <a:t>Functional</a:t>
            </a:r>
            <a:r>
              <a:rPr lang="en-GB" i="1" dirty="0"/>
              <a:t> on the market and customers.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i="1" dirty="0">
                <a:solidFill>
                  <a:srgbClr val="C00000"/>
                </a:solidFill>
              </a:rPr>
              <a:t>Technical</a:t>
            </a:r>
            <a:r>
              <a:rPr lang="en-GB" i="1" dirty="0"/>
              <a:t> on the software technologies you master, or which you would like to use.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i="1" dirty="0">
                <a:solidFill>
                  <a:srgbClr val="C00000"/>
                </a:solidFill>
              </a:rPr>
              <a:t>Organizational</a:t>
            </a:r>
            <a:r>
              <a:rPr lang="en-GB" i="1" dirty="0"/>
              <a:t> on the start-up you would like to start.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956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W1 – Brainstorm (15 mins.)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/>
              <a:t>Exercise: Just write down any idea you have on the specifications of the product: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GB" sz="1600" i="1" dirty="0"/>
              <a:t>Requirements and Functional domains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GB" sz="1600" i="1" dirty="0"/>
              <a:t>Different roles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GB" sz="1600" i="1" dirty="0"/>
              <a:t>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GB" sz="1600" i="1" dirty="0"/>
              <a:t>Technology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GB" sz="1600" i="1" dirty="0"/>
              <a:t>User stories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GB" sz="1600" i="1" dirty="0" err="1"/>
              <a:t>Etc</a:t>
            </a:r>
            <a:r>
              <a:rPr lang="en-GB" sz="1600" i="1" dirty="0"/>
              <a:t>, etc.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GB" sz="16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/>
              <a:t>Only functional and technical ideas, please. Others follow in other lectures.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/>
              <a:t>Create a google slide set you share with SjaakBrinkkemper@gmail.com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600" dirty="0"/>
              <a:t>Note, that you can write concurrently with your team!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i="1" dirty="0"/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71484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this Workshop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  <a:p>
            <a:r>
              <a:rPr lang="en-US" dirty="0"/>
              <a:t>Overview of the approach</a:t>
            </a:r>
          </a:p>
          <a:p>
            <a:pPr lvl="1"/>
            <a:r>
              <a:rPr lang="en-US" dirty="0"/>
              <a:t>W1 - Brainstorm</a:t>
            </a:r>
          </a:p>
          <a:p>
            <a:pPr lvl="1"/>
            <a:r>
              <a:rPr lang="en-US" dirty="0"/>
              <a:t>W2 - Jobs</a:t>
            </a:r>
          </a:p>
          <a:p>
            <a:pPr lvl="1"/>
            <a:r>
              <a:rPr lang="en-US" dirty="0"/>
              <a:t>W3 - Epic Stories</a:t>
            </a:r>
          </a:p>
          <a:p>
            <a:pPr lvl="1"/>
            <a:r>
              <a:rPr lang="en-US" dirty="0"/>
              <a:t>W4 - User Stories</a:t>
            </a:r>
          </a:p>
          <a:p>
            <a:pPr lvl="1"/>
            <a:r>
              <a:rPr lang="en-US" dirty="0"/>
              <a:t>W5 - Modules</a:t>
            </a:r>
          </a:p>
          <a:p>
            <a:pPr lvl="1"/>
            <a:r>
              <a:rPr lang="en-US" dirty="0"/>
              <a:t>W6 - Features</a:t>
            </a:r>
          </a:p>
          <a:p>
            <a:pPr lvl="1"/>
            <a:r>
              <a:rPr lang="en-US" dirty="0"/>
              <a:t>W7 – Reflection</a:t>
            </a:r>
          </a:p>
          <a:p>
            <a:r>
              <a:rPr lang="en-US" dirty="0"/>
              <a:t>Discussion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9915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262E1D-2FE9-472D-AB21-65A2CD815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70" y="863278"/>
            <a:ext cx="5574793" cy="857250"/>
          </a:xfrm>
        </p:spPr>
        <p:txBody>
          <a:bodyPr/>
          <a:lstStyle/>
          <a:p>
            <a:r>
              <a:rPr lang="en-GB" sz="3200" dirty="0"/>
              <a:t>What are Jobs-to-be-Done?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0DA728E-0F0B-4CDB-BC47-F95D5F26DE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7370" y="1653465"/>
            <a:ext cx="5957151" cy="3194632"/>
          </a:xfrm>
        </p:spPr>
        <p:txBody>
          <a:bodyPr/>
          <a:lstStyle/>
          <a:p>
            <a:r>
              <a:rPr lang="en-GB" sz="1400" dirty="0" err="1"/>
              <a:t>Dr.</a:t>
            </a:r>
            <a:r>
              <a:rPr lang="en-GB" sz="1400" dirty="0"/>
              <a:t> </a:t>
            </a:r>
            <a:r>
              <a:rPr lang="en-GB" sz="1400" dirty="0">
                <a:solidFill>
                  <a:srgbClr val="C00000"/>
                </a:solidFill>
              </a:rPr>
              <a:t>Clayton Christensen</a:t>
            </a:r>
            <a:r>
              <a:rPr lang="en-GB" sz="1400" dirty="0"/>
              <a:t>: Disruptive Innovation Theory</a:t>
            </a:r>
          </a:p>
          <a:p>
            <a:pPr marL="446088" lvl="1"/>
            <a:r>
              <a:rPr lang="en-GB" sz="1400" i="1" dirty="0"/>
              <a:t>“When people find themselves needing to get a job done, they essentially </a:t>
            </a:r>
            <a:r>
              <a:rPr lang="en-GB" sz="1400" i="1" dirty="0">
                <a:solidFill>
                  <a:srgbClr val="FF0000"/>
                </a:solidFill>
              </a:rPr>
              <a:t>hire products</a:t>
            </a:r>
            <a:r>
              <a:rPr lang="en-GB" sz="1400" i="1" dirty="0"/>
              <a:t> to do that </a:t>
            </a:r>
            <a:r>
              <a:rPr lang="en-GB" sz="1400" i="1" dirty="0">
                <a:solidFill>
                  <a:srgbClr val="FF0000"/>
                </a:solidFill>
              </a:rPr>
              <a:t>job</a:t>
            </a:r>
            <a:r>
              <a:rPr lang="en-GB" sz="1400" i="1" dirty="0"/>
              <a:t> for them” 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>
                <a:solidFill>
                  <a:srgbClr val="C00000"/>
                </a:solidFill>
              </a:rPr>
              <a:t>Jobs-to-be-Done</a:t>
            </a:r>
            <a:r>
              <a:rPr lang="en-GB" sz="1400" dirty="0"/>
              <a:t> is a collection of principles that helps to discover and understand interactions between </a:t>
            </a:r>
            <a:r>
              <a:rPr lang="en-GB" sz="1400" i="1" dirty="0">
                <a:solidFill>
                  <a:srgbClr val="C00000"/>
                </a:solidFill>
              </a:rPr>
              <a:t>customers</a:t>
            </a:r>
            <a:r>
              <a:rPr lang="en-GB" sz="1400" dirty="0"/>
              <a:t>, their </a:t>
            </a:r>
            <a:r>
              <a:rPr lang="en-GB" sz="1400" i="1" dirty="0">
                <a:solidFill>
                  <a:srgbClr val="C00000"/>
                </a:solidFill>
              </a:rPr>
              <a:t>motivations</a:t>
            </a:r>
            <a:r>
              <a:rPr lang="en-GB" sz="1400" dirty="0">
                <a:solidFill>
                  <a:srgbClr val="C00000"/>
                </a:solidFill>
              </a:rPr>
              <a:t> </a:t>
            </a:r>
            <a:r>
              <a:rPr lang="en-GB" sz="1400" dirty="0"/>
              <a:t>and the </a:t>
            </a:r>
            <a:r>
              <a:rPr lang="en-GB" sz="1400" i="1" dirty="0">
                <a:solidFill>
                  <a:srgbClr val="C00000"/>
                </a:solidFill>
              </a:rPr>
              <a:t>products</a:t>
            </a:r>
            <a:r>
              <a:rPr lang="en-GB" sz="1400" dirty="0">
                <a:solidFill>
                  <a:srgbClr val="C00000"/>
                </a:solidFill>
              </a:rPr>
              <a:t> </a:t>
            </a:r>
            <a:r>
              <a:rPr lang="en-GB" sz="1400" dirty="0"/>
              <a:t>they use. (2016) </a:t>
            </a:r>
          </a:p>
          <a:p>
            <a:pPr marL="0" indent="0">
              <a:buNone/>
            </a:pPr>
            <a:r>
              <a:rPr lang="en-GB" sz="1400" dirty="0"/>
              <a:t>Job is shorthand for Job-to-be-Done</a:t>
            </a:r>
          </a:p>
          <a:p>
            <a:pPr marL="0" indent="0">
              <a:buNone/>
            </a:pPr>
            <a:r>
              <a:rPr lang="en-GB" sz="1400" dirty="0"/>
              <a:t>Template: </a:t>
            </a:r>
            <a:r>
              <a:rPr lang="en-GB" sz="1400" i="1" dirty="0"/>
              <a:t>“</a:t>
            </a:r>
            <a:r>
              <a:rPr lang="en-GB" sz="1400" b="1" i="1" dirty="0"/>
              <a:t>Help me </a:t>
            </a:r>
            <a:r>
              <a:rPr lang="en-GB" sz="1400" i="1" dirty="0"/>
              <a:t>&lt;verb&gt; &lt;noun phrase&gt;.”</a:t>
            </a:r>
          </a:p>
          <a:p>
            <a:pPr marL="0" indent="0">
              <a:buNone/>
            </a:pPr>
            <a:r>
              <a:rPr lang="en-GB" sz="1400" dirty="0"/>
              <a:t>Example: </a:t>
            </a:r>
            <a:r>
              <a:rPr lang="en-GB" sz="1400" i="1" dirty="0"/>
              <a:t>“</a:t>
            </a:r>
            <a:r>
              <a:rPr lang="en-GB" sz="1400" b="1" i="1" dirty="0"/>
              <a:t>Help me </a:t>
            </a:r>
            <a:r>
              <a:rPr lang="en-GB" sz="1400" i="1" dirty="0"/>
              <a:t>organize events”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69B2960-D072-489D-AF71-B80BF63B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41" y="1219064"/>
            <a:ext cx="2801105" cy="100292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4769F57-0F05-467B-9DE9-A463A1707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7442" y="2795538"/>
            <a:ext cx="3084901" cy="20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68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375BC1-F416-42A5-83E0-BA46CC390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480" y="447866"/>
            <a:ext cx="8158577" cy="857250"/>
          </a:xfrm>
        </p:spPr>
        <p:txBody>
          <a:bodyPr/>
          <a:lstStyle/>
          <a:p>
            <a:r>
              <a:rPr lang="en-GB" dirty="0"/>
              <a:t>The ‘Job’ of an early morning milkshake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C717E18-C127-4196-B3FB-2EBFCAC7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4" y="2378047"/>
            <a:ext cx="3088444" cy="1105808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0033A20-4810-4EDE-9A8B-6014F7C2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577" y="2039363"/>
            <a:ext cx="4764561" cy="1783176"/>
          </a:xfrm>
          <a:prstGeom prst="rect">
            <a:avLst/>
          </a:prstGeom>
        </p:spPr>
      </p:pic>
      <p:pic>
        <p:nvPicPr>
          <p:cNvPr id="20" name="Picture 2" descr="Image result for red cross">
            <a:extLst>
              <a:ext uri="{FF2B5EF4-FFF2-40B4-BE49-F238E27FC236}">
                <a16:creationId xmlns:a16="http://schemas.microsoft.com/office/drawing/2014/main" id="{83213445-C467-4ECE-900E-4F69162B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849643" y="2275397"/>
            <a:ext cx="653256" cy="6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ed cross">
            <a:extLst>
              <a:ext uri="{FF2B5EF4-FFF2-40B4-BE49-F238E27FC236}">
                <a16:creationId xmlns:a16="http://schemas.microsoft.com/office/drawing/2014/main" id="{890C6F28-2879-4E96-8A0C-55109EC06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722601" y="2005960"/>
            <a:ext cx="653256" cy="6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red cross">
            <a:extLst>
              <a:ext uri="{FF2B5EF4-FFF2-40B4-BE49-F238E27FC236}">
                <a16:creationId xmlns:a16="http://schemas.microsoft.com/office/drawing/2014/main" id="{781BFE0E-E1D1-45C8-994B-E77FE4A1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746948" y="3080370"/>
            <a:ext cx="653256" cy="6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4953" y="4123241"/>
            <a:ext cx="401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Job: Help me stave of hunger until lunch.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4230116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655992" y="408229"/>
            <a:ext cx="5523657" cy="61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ctr" anchorCtr="0">
            <a:noAutofit/>
          </a:bodyPr>
          <a:lstStyle/>
          <a:p>
            <a:r>
              <a:rPr lang="en-GB" sz="2533" dirty="0"/>
              <a:t>RE4SA generic model</a:t>
            </a:r>
            <a:endParaRPr sz="2533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165DF-067C-40E6-8B34-064632DC0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02" y="1116934"/>
            <a:ext cx="5845047" cy="4031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06CEF-BC7D-4156-ADE0-2300EFD97EA4}"/>
              </a:ext>
            </a:extLst>
          </p:cNvPr>
          <p:cNvSpPr txBox="1"/>
          <p:nvPr/>
        </p:nvSpPr>
        <p:spPr>
          <a:xfrm>
            <a:off x="7008490" y="4411739"/>
            <a:ext cx="19918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Apply your own preferred notations</a:t>
            </a:r>
            <a:endParaRPr kumimoji="0" lang="nl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989186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Jobs – Event ticketing case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Job-1: Help me organize a multi-podium event with an attractive line-up of artists.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GB" sz="1400" i="1" dirty="0"/>
              <a:t>Job-2: Help me arrange secure payments for the visitors of my event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GB" sz="1400" i="1" dirty="0"/>
              <a:t>Job-3: Help me organize a variety of event types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GB" sz="1400" i="1" dirty="0"/>
              <a:t>Job-4: Help me build a community of visitors of my events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GB" sz="1400" dirty="0"/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GB" sz="1400" dirty="0"/>
              <a:t>Open research question: Should we distinguish </a:t>
            </a:r>
            <a:r>
              <a:rPr lang="en-GB" sz="1400" dirty="0">
                <a:solidFill>
                  <a:srgbClr val="C00000"/>
                </a:solidFill>
              </a:rPr>
              <a:t>primary jobs and secondary jobs</a:t>
            </a:r>
            <a:r>
              <a:rPr lang="en-GB" sz="1400" dirty="0"/>
              <a:t>?</a:t>
            </a:r>
          </a:p>
          <a:p>
            <a:pPr marL="628650" lvl="2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400" dirty="0"/>
              <a:t>Primary Job: Help me organize a variety of event types</a:t>
            </a:r>
          </a:p>
          <a:p>
            <a:pPr marL="628650" lvl="2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dirty="0"/>
              <a:t>Secondary Job: Help me build a community of visitors of my events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400" dirty="0"/>
              <a:t>The secondary job is part of the primary job.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63130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W2 - Jobs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Exercise: Identify and write some Jobs for your product idea.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We expect 3 to 5 per product.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You can make a sequential order for the jobs of the first release (Minimal viable product) and the later releases.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Use the template.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Job-1: Help me organize a multi-podium event with an attractive line-up of artists.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2428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this Workshop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  <a:p>
            <a:r>
              <a:rPr lang="en-US" dirty="0"/>
              <a:t>Overview of the approach</a:t>
            </a:r>
          </a:p>
          <a:p>
            <a:pPr lvl="1"/>
            <a:r>
              <a:rPr lang="en-US" dirty="0"/>
              <a:t>W1 - Brainstorm</a:t>
            </a:r>
          </a:p>
          <a:p>
            <a:pPr lvl="1"/>
            <a:r>
              <a:rPr lang="en-US" dirty="0"/>
              <a:t>W2 - Jobs</a:t>
            </a:r>
          </a:p>
          <a:p>
            <a:pPr lvl="1"/>
            <a:r>
              <a:rPr lang="en-US" dirty="0"/>
              <a:t>W3 - Epic Stories</a:t>
            </a:r>
          </a:p>
          <a:p>
            <a:pPr lvl="1"/>
            <a:r>
              <a:rPr lang="en-US" dirty="0"/>
              <a:t>W4 - User Stories</a:t>
            </a:r>
          </a:p>
          <a:p>
            <a:pPr lvl="1"/>
            <a:r>
              <a:rPr lang="en-US" dirty="0"/>
              <a:t>W5 - Modules</a:t>
            </a:r>
          </a:p>
          <a:p>
            <a:pPr lvl="1"/>
            <a:r>
              <a:rPr lang="en-US" dirty="0"/>
              <a:t>W6 - Features</a:t>
            </a:r>
          </a:p>
          <a:p>
            <a:pPr lvl="1"/>
            <a:r>
              <a:rPr lang="en-US" dirty="0"/>
              <a:t>W7 – Reflection</a:t>
            </a:r>
          </a:p>
          <a:p>
            <a:r>
              <a:rPr lang="en-US" dirty="0"/>
              <a:t>Discussion</a:t>
            </a:r>
          </a:p>
          <a:p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8105" b="46120"/>
          <a:stretch/>
        </p:blipFill>
        <p:spPr>
          <a:xfrm>
            <a:off x="5158409" y="1682146"/>
            <a:ext cx="2107096" cy="18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7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Epic Stories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1600" dirty="0"/>
              <a:t>2013: Alan Klement introduced the template for </a:t>
            </a:r>
            <a:r>
              <a:rPr lang="en-GB" sz="1600" dirty="0">
                <a:solidFill>
                  <a:srgbClr val="C00000"/>
                </a:solidFill>
              </a:rPr>
              <a:t>Epic Stories </a:t>
            </a:r>
            <a:r>
              <a:rPr lang="en-GB" sz="1600" dirty="0"/>
              <a:t>as an </a:t>
            </a:r>
            <a:r>
              <a:rPr lang="en-GB" sz="1600" dirty="0">
                <a:solidFill>
                  <a:srgbClr val="C00000"/>
                </a:solidFill>
              </a:rPr>
              <a:t>alternative or replacement to User Stories</a:t>
            </a:r>
            <a:r>
              <a:rPr lang="en-GB" sz="1600" dirty="0"/>
              <a:t>.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GB" sz="1400" b="1" i="1" dirty="0"/>
              <a:t>When </a:t>
            </a:r>
            <a:r>
              <a:rPr lang="en-GB" sz="1400" i="1" dirty="0"/>
              <a:t>[situation], </a:t>
            </a:r>
            <a:r>
              <a:rPr lang="en-GB" sz="1400" b="1" i="1" dirty="0"/>
              <a:t>I want (to) </a:t>
            </a:r>
            <a:r>
              <a:rPr lang="en-GB" sz="1400" i="1" dirty="0"/>
              <a:t>[motivation], </a:t>
            </a:r>
            <a:r>
              <a:rPr lang="en-GB" sz="1400" b="1" i="1" dirty="0"/>
              <a:t>so that (I can) </a:t>
            </a:r>
            <a:r>
              <a:rPr lang="en-GB" sz="1400" i="1" dirty="0"/>
              <a:t>[expected outcome]</a:t>
            </a:r>
          </a:p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GB" sz="1400" dirty="0"/>
              <a:t>Emphasize the </a:t>
            </a:r>
            <a:r>
              <a:rPr lang="en-GB" sz="1400" dirty="0">
                <a:solidFill>
                  <a:srgbClr val="C00000"/>
                </a:solidFill>
              </a:rPr>
              <a:t>motivational and situational context </a:t>
            </a:r>
            <a:r>
              <a:rPr lang="en-GB" sz="1400" dirty="0"/>
              <a:t>that drives </a:t>
            </a:r>
            <a:r>
              <a:rPr lang="en-GB" sz="1400" dirty="0">
                <a:solidFill>
                  <a:srgbClr val="C00000"/>
                </a:solidFill>
              </a:rPr>
              <a:t>customer behavior</a:t>
            </a:r>
            <a:r>
              <a:rPr lang="en-GB" sz="1400" dirty="0"/>
              <a:t>.</a:t>
            </a:r>
            <a:endParaRPr lang="en-GB" sz="1400" b="1" i="1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GB" sz="1400" i="1" dirty="0"/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400" i="1" dirty="0"/>
              <a:t>“</a:t>
            </a:r>
            <a:r>
              <a:rPr lang="en-US" sz="1400" b="1" i="1" dirty="0"/>
              <a:t>When</a:t>
            </a:r>
            <a:r>
              <a:rPr lang="en-US" sz="1400" i="1" dirty="0"/>
              <a:t> I am configuring a radiator and I am trying to produce a specific amount of heating power</a:t>
            </a:r>
            <a:r>
              <a:rPr lang="en-US" sz="1400" b="1" i="1" dirty="0"/>
              <a:t>, </a:t>
            </a:r>
            <a:br>
              <a:rPr lang="en-US" sz="1400" b="1" i="1" dirty="0"/>
            </a:br>
            <a:r>
              <a:rPr lang="en-US" sz="1400" b="1" i="1" dirty="0"/>
              <a:t>I want to </a:t>
            </a:r>
            <a:r>
              <a:rPr lang="en-US" sz="1400" i="1" dirty="0"/>
              <a:t>quickly determine what configuration of radiators will produce the required heat, </a:t>
            </a:r>
            <a:r>
              <a:rPr lang="en-US" sz="1400" b="1" i="1" dirty="0"/>
              <a:t>so that </a:t>
            </a:r>
            <a:r>
              <a:rPr lang="en-US" sz="1400" i="1" dirty="0"/>
              <a:t>I won’t have to waste time looking for the optimal configuration.”</a:t>
            </a:r>
            <a:endParaRPr lang="en-GB" sz="1400" i="1" dirty="0"/>
          </a:p>
          <a:p>
            <a:pPr lvl="1"/>
            <a:endParaRPr lang="en-GB" sz="1600" dirty="0"/>
          </a:p>
          <a:p>
            <a:pPr lvl="1"/>
            <a:r>
              <a:rPr lang="en-GB" sz="1600" dirty="0"/>
              <a:t>Klement introduced the template as Job Story, however due to the existing notion of epics in Scrum development, we renamed it into Epic Story.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223066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81" y="429795"/>
            <a:ext cx="7670803" cy="857250"/>
          </a:xfrm>
        </p:spPr>
        <p:txBody>
          <a:bodyPr/>
          <a:lstStyle/>
          <a:p>
            <a:pPr algn="l"/>
            <a:r>
              <a:rPr lang="en-US" dirty="0"/>
              <a:t>Conceptualization of Epic Stories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5565" y="1287045"/>
            <a:ext cx="8748979" cy="3194632"/>
          </a:xfrm>
        </p:spPr>
        <p:txBody>
          <a:bodyPr/>
          <a:lstStyle/>
          <a:p>
            <a:r>
              <a:rPr lang="en-US" sz="1600" dirty="0"/>
              <a:t>Small community of practice in Epic Stories</a:t>
            </a:r>
          </a:p>
          <a:p>
            <a:r>
              <a:rPr lang="en-US" sz="1600" dirty="0"/>
              <a:t>Klement template: When … I want to … so that … .</a:t>
            </a:r>
            <a:endParaRPr lang="nl-NL" sz="1600" dirty="0"/>
          </a:p>
          <a:p>
            <a:r>
              <a:rPr lang="en-US" sz="1600" dirty="0"/>
              <a:t>Research project  of UU at </a:t>
            </a:r>
            <a:r>
              <a:rPr lang="en-US" sz="1600" dirty="0" err="1"/>
              <a:t>Stabiplan</a:t>
            </a:r>
            <a:r>
              <a:rPr lang="en-US" sz="1600" dirty="0"/>
              <a:t> (Maxim van der Keuken)</a:t>
            </a:r>
          </a:p>
          <a:p>
            <a:r>
              <a:rPr lang="en-US" sz="1600" dirty="0"/>
              <a:t>Identified 131 Epic Stories in public domain; 113 according to template</a:t>
            </a:r>
          </a:p>
          <a:p>
            <a:r>
              <a:rPr lang="en-US" sz="1600" dirty="0"/>
              <a:t>Created Conceptual Model of Epic Stories</a:t>
            </a:r>
          </a:p>
          <a:p>
            <a:r>
              <a:rPr lang="en-US" sz="1600" dirty="0"/>
              <a:t>When &lt;</a:t>
            </a:r>
            <a:r>
              <a:rPr lang="en-US" sz="1600" dirty="0">
                <a:solidFill>
                  <a:srgbClr val="C00000"/>
                </a:solidFill>
              </a:rPr>
              <a:t>problematic situation</a:t>
            </a:r>
            <a:r>
              <a:rPr lang="en-US" sz="1600" dirty="0"/>
              <a:t>&gt; I want to &lt;</a:t>
            </a:r>
            <a:r>
              <a:rPr lang="en-US" sz="1600" dirty="0">
                <a:solidFill>
                  <a:srgbClr val="C00000"/>
                </a:solidFill>
              </a:rPr>
              <a:t>motivation</a:t>
            </a:r>
            <a:r>
              <a:rPr lang="en-US" sz="1600" dirty="0"/>
              <a:t>&gt; so that &lt;</a:t>
            </a:r>
            <a:r>
              <a:rPr lang="en-US" sz="1600" dirty="0">
                <a:solidFill>
                  <a:srgbClr val="C00000"/>
                </a:solidFill>
              </a:rPr>
              <a:t>expected outcome</a:t>
            </a:r>
            <a:r>
              <a:rPr lang="en-US" sz="1600" dirty="0"/>
              <a:t>&gt;</a:t>
            </a:r>
          </a:p>
          <a:p>
            <a:r>
              <a:rPr lang="en-US" sz="1600" dirty="0"/>
              <a:t>Problematic situations &amp; Expected outcome are either: </a:t>
            </a:r>
          </a:p>
          <a:p>
            <a:pPr lvl="2"/>
            <a:r>
              <a:rPr lang="en-US" sz="1600" dirty="0">
                <a:solidFill>
                  <a:srgbClr val="C00000"/>
                </a:solidFill>
              </a:rPr>
              <a:t>Action, State, or External Events</a:t>
            </a:r>
          </a:p>
          <a:p>
            <a:r>
              <a:rPr lang="en-US" sz="1600" dirty="0"/>
              <a:t>Varying statistics on the 113 JSs. (topic for further research)</a:t>
            </a:r>
          </a:p>
        </p:txBody>
      </p:sp>
    </p:spTree>
    <p:extLst>
      <p:ext uri="{BB962C8B-B14F-4D97-AF65-F5344CB8AC3E}">
        <p14:creationId xmlns:p14="http://schemas.microsoft.com/office/powerpoint/2010/main" val="3363351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81" y="429795"/>
            <a:ext cx="7670803" cy="857250"/>
          </a:xfrm>
        </p:spPr>
        <p:txBody>
          <a:bodyPr/>
          <a:lstStyle/>
          <a:p>
            <a:pPr algn="l"/>
            <a:r>
              <a:rPr lang="en-US" dirty="0"/>
              <a:t>Conceptual model of Epic Stories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61" y="1470870"/>
            <a:ext cx="73247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29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Epic Stories – Event ticketing case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Job-1: Help me organize a multi-podium event with an attractive line-up of artists.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Epic: 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400" i="1" dirty="0"/>
              <a:t>“</a:t>
            </a:r>
            <a:r>
              <a:rPr lang="en-US" sz="1400" b="1" i="1" dirty="0"/>
              <a:t>When</a:t>
            </a:r>
            <a:r>
              <a:rPr lang="en-US" sz="1400" i="1" dirty="0"/>
              <a:t> I am organizing a multi-podium event and I am contracting artists to configure the line-up</a:t>
            </a:r>
            <a:r>
              <a:rPr lang="en-US" sz="1400" b="1" i="1" dirty="0"/>
              <a:t>, </a:t>
            </a:r>
            <a:br>
              <a:rPr lang="en-US" sz="1400" b="1" i="1" dirty="0"/>
            </a:br>
            <a:r>
              <a:rPr lang="en-US" sz="1400" b="1" i="1" dirty="0"/>
              <a:t>I want to </a:t>
            </a:r>
            <a:r>
              <a:rPr lang="en-US" sz="1400" i="1" dirty="0"/>
              <a:t>keep a good overview of the artist configuration on the podiums, </a:t>
            </a:r>
            <a:r>
              <a:rPr lang="en-US" sz="1400" b="1" i="1" dirty="0"/>
              <a:t>so that </a:t>
            </a:r>
            <a:r>
              <a:rPr lang="en-US" sz="1400" i="1" dirty="0"/>
              <a:t>I can see the options for an optimal experience of the event visitors”</a:t>
            </a:r>
            <a:endParaRPr lang="en-GB" sz="1400" i="1" dirty="0"/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GB" sz="1400" i="1" dirty="0"/>
              <a:t>Job-2: Help me arrange secure payments for the visitors of my event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GB" sz="1400" i="1" dirty="0"/>
              <a:t>Epic: </a:t>
            </a:r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400" i="1" dirty="0"/>
              <a:t>“</a:t>
            </a:r>
            <a:r>
              <a:rPr lang="en-US" sz="1400" b="1" i="1" dirty="0"/>
              <a:t>When</a:t>
            </a:r>
            <a:r>
              <a:rPr lang="en-US" sz="1400" i="1" dirty="0"/>
              <a:t> I am organizing any type of event</a:t>
            </a:r>
            <a:r>
              <a:rPr lang="en-US" sz="1400" b="1" i="1" dirty="0"/>
              <a:t>, I want to </a:t>
            </a:r>
            <a:r>
              <a:rPr lang="en-US" sz="1400" i="1" dirty="0"/>
              <a:t>my prospective visitors to have an adequate number of secure payment options, </a:t>
            </a:r>
            <a:r>
              <a:rPr lang="en-US" sz="1400" b="1" i="1" dirty="0"/>
              <a:t>so that </a:t>
            </a:r>
            <a:r>
              <a:rPr lang="en-US" sz="1400" i="1" dirty="0"/>
              <a:t>I have no problems with fraud and cumbersome customer services.”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08795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Image result for stabicad voor revit">
            <a:extLst>
              <a:ext uri="{FF2B5EF4-FFF2-40B4-BE49-F238E27FC236}">
                <a16:creationId xmlns:a16="http://schemas.microsoft.com/office/drawing/2014/main" id="{D1F74089-D9F6-4E5D-A2FE-F1B70BBBA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58" y="3135525"/>
            <a:ext cx="3064959" cy="18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9AE266-934C-4080-B222-E57BC2C6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447" y="521234"/>
            <a:ext cx="7670803" cy="664691"/>
          </a:xfrm>
        </p:spPr>
        <p:txBody>
          <a:bodyPr/>
          <a:lstStyle/>
          <a:p>
            <a:pPr algn="l"/>
            <a:r>
              <a:rPr lang="en-GB" dirty="0"/>
              <a:t>Case Study: </a:t>
            </a:r>
            <a:r>
              <a:rPr lang="en-GB" dirty="0" err="1"/>
              <a:t>Stabiplan</a:t>
            </a:r>
            <a:r>
              <a:rPr lang="en-GB" dirty="0"/>
              <a:t> (</a:t>
            </a:r>
            <a:r>
              <a:rPr lang="en-GB" dirty="0" err="1"/>
              <a:t>ModelComp</a:t>
            </a:r>
            <a:r>
              <a:rPr lang="en-GB" dirty="0"/>
              <a:t>)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619FAD9-5873-4234-B0E4-02A44D5F44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2018" y="1409397"/>
            <a:ext cx="8000492" cy="10330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nl-NL" sz="1600" dirty="0"/>
              <a:t>Computer </a:t>
            </a:r>
            <a:r>
              <a:rPr lang="nl-NL" sz="1600" dirty="0" err="1"/>
              <a:t>Aided</a:t>
            </a:r>
            <a:r>
              <a:rPr lang="nl-NL" sz="1600" dirty="0"/>
              <a:t> Design (CAD) software for the </a:t>
            </a:r>
            <a:r>
              <a:rPr lang="nl-NL" sz="1600" dirty="0" err="1"/>
              <a:t>modeling</a:t>
            </a:r>
            <a:r>
              <a:rPr lang="nl-NL" sz="1600" dirty="0"/>
              <a:t> </a:t>
            </a:r>
            <a:r>
              <a:rPr lang="nl-NL" sz="1600" dirty="0" err="1"/>
              <a:t>installations</a:t>
            </a:r>
            <a:r>
              <a:rPr lang="nl-NL" sz="1600" dirty="0"/>
              <a:t> </a:t>
            </a:r>
            <a:r>
              <a:rPr lang="nl-NL" sz="1600" dirty="0" err="1"/>
              <a:t>for</a:t>
            </a:r>
            <a:r>
              <a:rPr lang="nl-NL" sz="1600" dirty="0"/>
              <a:t> </a:t>
            </a:r>
            <a:r>
              <a:rPr lang="nl-NL" sz="1600" dirty="0" err="1"/>
              <a:t>mechanics</a:t>
            </a:r>
            <a:r>
              <a:rPr lang="nl-NL" sz="1600" dirty="0"/>
              <a:t>, electronics and </a:t>
            </a:r>
            <a:r>
              <a:rPr lang="nl-NL" sz="1600" dirty="0" err="1"/>
              <a:t>plumbing</a:t>
            </a:r>
            <a:r>
              <a:rPr lang="nl-NL" sz="1600" dirty="0"/>
              <a:t> (MEP).</a:t>
            </a:r>
          </a:p>
          <a:p>
            <a:pPr>
              <a:lnSpc>
                <a:spcPct val="100000"/>
              </a:lnSpc>
            </a:pPr>
            <a:r>
              <a:rPr lang="nl-NL" sz="1600" dirty="0" err="1"/>
              <a:t>Expands</a:t>
            </a:r>
            <a:r>
              <a:rPr lang="nl-NL" sz="1600" dirty="0"/>
              <a:t> Autodesk </a:t>
            </a:r>
            <a:r>
              <a:rPr lang="nl-NL" sz="1600" dirty="0" err="1"/>
              <a:t>AutoCAD</a:t>
            </a:r>
            <a:r>
              <a:rPr lang="nl-NL" sz="1600" dirty="0"/>
              <a:t> and </a:t>
            </a:r>
            <a:r>
              <a:rPr lang="nl-NL" sz="1600" dirty="0" err="1"/>
              <a:t>Revit</a:t>
            </a:r>
            <a:r>
              <a:rPr lang="nl-NL" sz="1600" b="1" dirty="0"/>
              <a:t> </a:t>
            </a:r>
            <a:r>
              <a:rPr lang="nl-NL" sz="1600" dirty="0" err="1"/>
              <a:t>products</a:t>
            </a:r>
            <a:r>
              <a:rPr lang="nl-NL" sz="1600" dirty="0"/>
              <a:t>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170 employees (65 in R&amp;D)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3800 customers</a:t>
            </a:r>
          </a:p>
          <a:p>
            <a:pPr>
              <a:lnSpc>
                <a:spcPct val="100000"/>
              </a:lnSpc>
            </a:pPr>
            <a:endParaRPr lang="nl-NL" sz="1600" dirty="0"/>
          </a:p>
        </p:txBody>
      </p:sp>
      <p:pic>
        <p:nvPicPr>
          <p:cNvPr id="5" name="Picture 2" descr="Image result for stabicad voor revit screen">
            <a:extLst>
              <a:ext uri="{FF2B5EF4-FFF2-40B4-BE49-F238E27FC236}">
                <a16:creationId xmlns:a16="http://schemas.microsoft.com/office/drawing/2014/main" id="{12D15DFD-E179-49F7-94A3-AA23F6AD64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9" r="10176"/>
          <a:stretch/>
        </p:blipFill>
        <p:spPr bwMode="auto">
          <a:xfrm>
            <a:off x="5617021" y="2565554"/>
            <a:ext cx="3458399" cy="258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8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9AE266-934C-4080-B222-E57BC2C6A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51" y="725902"/>
            <a:ext cx="7670803" cy="664691"/>
          </a:xfrm>
        </p:spPr>
        <p:txBody>
          <a:bodyPr/>
          <a:lstStyle/>
          <a:p>
            <a:pPr algn="l"/>
            <a:r>
              <a:rPr lang="en-GB" dirty="0"/>
              <a:t>Case Study: Stabiplan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619FAD9-5873-4234-B0E4-02A44D5F44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3875" y="1603375"/>
            <a:ext cx="6786626" cy="25178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dirty="0" err="1"/>
              <a:t>StabiCad</a:t>
            </a:r>
            <a:r>
              <a:rPr lang="en-GB" dirty="0"/>
              <a:t>: Large monolithic desktop product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r>
              <a:rPr lang="en-GB" dirty="0"/>
              <a:t>Company strategic goal: Expand to the global market via a portfolio of </a:t>
            </a:r>
            <a:r>
              <a:rPr lang="en-GB" i="1" dirty="0"/>
              <a:t>apps.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Independent products with limited functionality.</a:t>
            </a:r>
          </a:p>
          <a:p>
            <a:pPr marL="0" indent="0">
              <a:lnSpc>
                <a:spcPct val="100000"/>
              </a:lnSpc>
              <a:buNone/>
            </a:pPr>
            <a:endParaRPr lang="nl-NL" i="1" dirty="0"/>
          </a:p>
          <a:p>
            <a:pPr marL="0" indent="0">
              <a:lnSpc>
                <a:spcPct val="100000"/>
              </a:lnSpc>
              <a:buNone/>
            </a:pPr>
            <a:r>
              <a:rPr lang="nl-NL" i="1" dirty="0"/>
              <a:t>`</a:t>
            </a:r>
            <a:r>
              <a:rPr lang="nl-NL" i="1" dirty="0" err="1"/>
              <a:t>What</a:t>
            </a:r>
            <a:r>
              <a:rPr lang="nl-NL" i="1" dirty="0"/>
              <a:t> </a:t>
            </a:r>
            <a:r>
              <a:rPr lang="nl-NL" i="1" dirty="0" err="1"/>
              <a:t>functionality</a:t>
            </a:r>
            <a:r>
              <a:rPr lang="nl-NL" i="1" dirty="0"/>
              <a:t> </a:t>
            </a:r>
            <a:r>
              <a:rPr lang="nl-NL" i="1" dirty="0" err="1"/>
              <a:t>should</a:t>
            </a:r>
            <a:r>
              <a:rPr lang="nl-NL" i="1" dirty="0"/>
              <a:t> be </a:t>
            </a:r>
            <a:r>
              <a:rPr lang="nl-NL" i="1" dirty="0" err="1"/>
              <a:t>included</a:t>
            </a:r>
            <a:r>
              <a:rPr lang="nl-NL" i="1" dirty="0"/>
              <a:t> in the apps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incite</a:t>
            </a:r>
            <a:r>
              <a:rPr lang="nl-NL" i="1" dirty="0"/>
              <a:t> users to </a:t>
            </a:r>
            <a:r>
              <a:rPr lang="nl-NL" i="1" dirty="0" err="1"/>
              <a:t>adopt</a:t>
            </a:r>
            <a:r>
              <a:rPr lang="nl-NL" i="1" dirty="0"/>
              <a:t> </a:t>
            </a:r>
            <a:r>
              <a:rPr lang="nl-NL" i="1" dirty="0" err="1"/>
              <a:t>it</a:t>
            </a:r>
            <a:r>
              <a:rPr lang="nl-NL" i="1" dirty="0"/>
              <a:t>?’</a:t>
            </a:r>
          </a:p>
          <a:p>
            <a:pPr>
              <a:lnSpc>
                <a:spcPct val="100000"/>
              </a:lnSpc>
            </a:pPr>
            <a:r>
              <a:rPr lang="nl-NL" sz="1600" dirty="0"/>
              <a:t>The apps </a:t>
            </a:r>
            <a:r>
              <a:rPr lang="nl-NL" sz="1600" dirty="0" err="1"/>
              <a:t>should</a:t>
            </a:r>
            <a:r>
              <a:rPr lang="nl-NL" sz="1600" dirty="0"/>
              <a:t> </a:t>
            </a:r>
            <a:r>
              <a:rPr lang="nl-NL" sz="1600" dirty="0" err="1"/>
              <a:t>address</a:t>
            </a:r>
            <a:r>
              <a:rPr lang="nl-NL" sz="1600" dirty="0"/>
              <a:t> </a:t>
            </a:r>
            <a:r>
              <a:rPr lang="nl-NL" sz="1600" dirty="0" err="1"/>
              <a:t>customers</a:t>
            </a:r>
            <a:r>
              <a:rPr lang="nl-NL" sz="1600" dirty="0"/>
              <a:t>’ Jobs-to-be-Done?</a:t>
            </a:r>
          </a:p>
          <a:p>
            <a:pPr>
              <a:lnSpc>
                <a:spcPct val="100000"/>
              </a:lnSpc>
            </a:pPr>
            <a:r>
              <a:rPr lang="nl-NL" sz="1600" dirty="0"/>
              <a:t>Focus on app </a:t>
            </a:r>
            <a:r>
              <a:rPr lang="nl-NL" sz="1600" dirty="0" err="1"/>
              <a:t>related</a:t>
            </a:r>
            <a:r>
              <a:rPr lang="nl-NL" sz="1600" dirty="0"/>
              <a:t> to radiators</a:t>
            </a:r>
          </a:p>
          <a:p>
            <a:pPr marL="0" indent="0">
              <a:lnSpc>
                <a:spcPct val="100000"/>
              </a:lnSpc>
              <a:buNone/>
            </a:pPr>
            <a:endParaRPr lang="en-GB" sz="1600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1858DC3-9C37-4B50-9910-5F3D33796014}"/>
              </a:ext>
            </a:extLst>
          </p:cNvPr>
          <p:cNvSpPr/>
          <p:nvPr/>
        </p:nvSpPr>
        <p:spPr>
          <a:xfrm>
            <a:off x="7793831" y="200025"/>
            <a:ext cx="1216790" cy="214313"/>
          </a:xfrm>
          <a:prstGeom prst="rect">
            <a:avLst/>
          </a:prstGeom>
          <a:solidFill>
            <a:srgbClr val="F5D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DE938831-924D-411C-9E8E-3AF90EA20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33" t="16398" r="40791" b="50458"/>
          <a:stretch/>
        </p:blipFill>
        <p:spPr>
          <a:xfrm>
            <a:off x="7418094" y="0"/>
            <a:ext cx="1764406" cy="1704749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63815C3-D4E0-4878-8D83-B6522F4A7E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211" t="16742" r="20493" b="50113"/>
          <a:stretch/>
        </p:blipFill>
        <p:spPr>
          <a:xfrm>
            <a:off x="7418094" y="1702158"/>
            <a:ext cx="1764406" cy="170474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B02CD60B-8EA3-4091-B9EF-26A11D0311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896" t="55509" r="40625" b="11347"/>
          <a:stretch/>
        </p:blipFill>
        <p:spPr>
          <a:xfrm>
            <a:off x="7418094" y="3399842"/>
            <a:ext cx="1764406" cy="17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03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AB646-4BC0-4F55-9CEE-F0258AEEF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0879"/>
            <a:ext cx="7670803" cy="857250"/>
          </a:xfrm>
        </p:spPr>
        <p:txBody>
          <a:bodyPr/>
          <a:lstStyle/>
          <a:p>
            <a:pPr algn="l"/>
            <a:r>
              <a:rPr lang="en-GB" sz="3200" dirty="0"/>
              <a:t>Integrated Epic Story method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8799268-FC96-4FE0-83E8-51A7A3C25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493" y="1812339"/>
            <a:ext cx="5123118" cy="67482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Combination of existing approaches, used to define high-level requirements for a development project.</a:t>
            </a:r>
            <a:endParaRPr lang="en-GB" dirty="0"/>
          </a:p>
          <a:p>
            <a:endParaRPr lang="en-GB" dirty="0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27F49AC2-742D-40B2-9BEB-90620F3F0A38}"/>
              </a:ext>
            </a:extLst>
          </p:cNvPr>
          <p:cNvSpPr txBox="1">
            <a:spLocks/>
          </p:cNvSpPr>
          <p:nvPr/>
        </p:nvSpPr>
        <p:spPr>
          <a:xfrm>
            <a:off x="160493" y="2466441"/>
            <a:ext cx="5123118" cy="2153718"/>
          </a:xfrm>
          <a:prstGeom prst="rect">
            <a:avLst/>
          </a:prstGeom>
        </p:spPr>
        <p:txBody>
          <a:bodyPr vert="horz"/>
          <a:lstStyle>
            <a:lvl1pPr marL="285750" indent="-285750" algn="l" defTabSz="913554" rtl="0" eaLnBrk="1" latinLnBrk="0" hangingPunct="1">
              <a:lnSpc>
                <a:spcPct val="140000"/>
              </a:lnSpc>
              <a:spcBef>
                <a:spcPts val="999"/>
              </a:spcBef>
              <a:buFont typeface="Arial"/>
              <a:buChar char="•"/>
              <a:defRPr sz="1800" b="0" kern="1200" baseline="0">
                <a:solidFill>
                  <a:schemeClr val="tx1"/>
                </a:solidFill>
                <a:latin typeface="Open Sans Semibold"/>
                <a:ea typeface="+mn-ea"/>
                <a:cs typeface="Open Sans Semibold"/>
              </a:defRPr>
            </a:lvl1pPr>
            <a:lvl2pPr marL="28800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Tx/>
              <a:buNone/>
              <a:defRPr sz="18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1943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720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7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274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51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28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605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GB" sz="1600" dirty="0"/>
              <a:t>Five phases:</a:t>
            </a:r>
          </a:p>
          <a:p>
            <a:pPr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P.1</a:t>
            </a:r>
            <a:r>
              <a:rPr lang="en-GB" sz="1400" dirty="0"/>
              <a:t> Interview phase</a:t>
            </a:r>
          </a:p>
          <a:p>
            <a:pPr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P2.</a:t>
            </a:r>
            <a:r>
              <a:rPr lang="en-GB" sz="1400" dirty="0"/>
              <a:t> Analysis phase</a:t>
            </a:r>
          </a:p>
          <a:p>
            <a:pPr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P3.</a:t>
            </a:r>
            <a:r>
              <a:rPr lang="en-GB" sz="1400" dirty="0"/>
              <a:t> Survey phase</a:t>
            </a:r>
          </a:p>
          <a:p>
            <a:pPr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P4.</a:t>
            </a:r>
            <a:r>
              <a:rPr lang="en-GB" sz="1400" dirty="0"/>
              <a:t> Prioritization phase</a:t>
            </a:r>
          </a:p>
          <a:p>
            <a:pPr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P5.</a:t>
            </a:r>
            <a:r>
              <a:rPr lang="en-GB" sz="1400" dirty="0"/>
              <a:t> Project definition phase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04" y="7319"/>
            <a:ext cx="3530237" cy="514826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190842" y="943661"/>
            <a:ext cx="643737" cy="351129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l 8"/>
          <p:cNvSpPr/>
          <p:nvPr/>
        </p:nvSpPr>
        <p:spPr>
          <a:xfrm>
            <a:off x="6868973" y="4662831"/>
            <a:ext cx="801830" cy="351129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l 9"/>
          <p:cNvSpPr/>
          <p:nvPr/>
        </p:nvSpPr>
        <p:spPr>
          <a:xfrm>
            <a:off x="7724850" y="2677363"/>
            <a:ext cx="811987" cy="475488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545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655992" y="636829"/>
            <a:ext cx="5523657" cy="61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ctr" anchorCtr="0">
            <a:noAutofit/>
          </a:bodyPr>
          <a:lstStyle/>
          <a:p>
            <a:r>
              <a:rPr lang="en-GB" sz="2533" dirty="0"/>
              <a:t>RE4SA: alignment and </a:t>
            </a:r>
            <a:r>
              <a:rPr lang="en-GB" sz="2533" b="1" i="1" dirty="0"/>
              <a:t>granularity</a:t>
            </a:r>
            <a:endParaRPr sz="2533" b="1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F6E99-587E-4DA9-AD51-0DB610CC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547019"/>
            <a:ext cx="4056062" cy="31520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AC5A36-ABA0-4494-A267-5EEC39AF4BC2}"/>
              </a:ext>
            </a:extLst>
          </p:cNvPr>
          <p:cNvSpPr/>
          <p:nvPr/>
        </p:nvSpPr>
        <p:spPr>
          <a:xfrm>
            <a:off x="5378450" y="1414974"/>
            <a:ext cx="361137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Granularity: </a:t>
            </a:r>
            <a:r>
              <a:rPr lang="en-US" sz="1100" dirty="0"/>
              <a:t>the extent to which a system is composed of distinguishable pieces. </a:t>
            </a:r>
          </a:p>
          <a:p>
            <a:endParaRPr lang="en-US" sz="1100" dirty="0"/>
          </a:p>
          <a:p>
            <a:r>
              <a:rPr lang="en-US" sz="1100" dirty="0"/>
              <a:t>Granularity can be </a:t>
            </a:r>
            <a:r>
              <a:rPr lang="en-US" sz="1100" b="1" dirty="0"/>
              <a:t>expressed in levels </a:t>
            </a:r>
            <a:r>
              <a:rPr lang="en-US" sz="1100" dirty="0"/>
              <a:t>of decomposition. </a:t>
            </a:r>
          </a:p>
          <a:p>
            <a:endParaRPr lang="en-US" sz="1100" dirty="0"/>
          </a:p>
          <a:p>
            <a:r>
              <a:rPr lang="en-US" sz="1100" dirty="0"/>
              <a:t>It can either refer to the extent to which a larger entity is </a:t>
            </a:r>
            <a:r>
              <a:rPr lang="en-US" sz="1100" b="1" i="1" dirty="0"/>
              <a:t>subdivided</a:t>
            </a:r>
            <a:r>
              <a:rPr lang="en-US" sz="1100" dirty="0"/>
              <a:t>, or the extent to which groups of smaller indistinguishable entities have </a:t>
            </a:r>
            <a:r>
              <a:rPr lang="en-US" sz="1100" b="1" i="1" dirty="0"/>
              <a:t>joined together </a:t>
            </a:r>
            <a:r>
              <a:rPr lang="en-US" sz="1100" dirty="0"/>
              <a:t>to become larger distinguishable entities</a:t>
            </a:r>
          </a:p>
          <a:p>
            <a:endParaRPr lang="en-US" sz="1100" b="1" dirty="0"/>
          </a:p>
          <a:p>
            <a:endParaRPr lang="en-US" sz="1100" b="1" dirty="0"/>
          </a:p>
          <a:p>
            <a:r>
              <a:rPr lang="en-US" sz="1100" b="1" dirty="0"/>
              <a:t>Refinement:</a:t>
            </a:r>
            <a:r>
              <a:rPr lang="en-US" sz="1100" dirty="0"/>
              <a:t> High-level requirements and architecture components are decomposed into detailed requirements and architecture components, respectively</a:t>
            </a:r>
          </a:p>
          <a:p>
            <a:endParaRPr lang="en-US" sz="1100" dirty="0"/>
          </a:p>
          <a:p>
            <a:r>
              <a:rPr lang="en-US" sz="1100" b="1" dirty="0"/>
              <a:t>Abstraction</a:t>
            </a:r>
            <a:r>
              <a:rPr lang="en-US" sz="1100" dirty="0"/>
              <a:t>: Detailed requirements are grouped using high-level requirements, while detailed architecture components are bundled together based on similar functionality and placed in 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1723828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W3 – Epic stories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Exercise: Identify and write some Epic Stories for your product idea, based on the Jobs you created in W2.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We expect 3 to 5 per Job.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You do not have to do this for all Jobs. Restrict yourselves to the most prominent ones.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Use the template.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b="1" i="1" dirty="0"/>
          </a:p>
          <a:p>
            <a:pPr marL="628650" lvl="2" indent="0">
              <a:spcBef>
                <a:spcPts val="0"/>
              </a:spcBef>
              <a:buNone/>
            </a:pPr>
            <a:r>
              <a:rPr lang="en-GB" sz="1600" b="1" i="1" dirty="0"/>
              <a:t>When </a:t>
            </a:r>
            <a:r>
              <a:rPr lang="en-GB" sz="1600" i="1" dirty="0"/>
              <a:t>[situation], </a:t>
            </a:r>
            <a:r>
              <a:rPr lang="en-GB" sz="1600" b="1" i="1" dirty="0"/>
              <a:t>I want (to) </a:t>
            </a:r>
            <a:r>
              <a:rPr lang="en-GB" sz="1600" i="1" dirty="0"/>
              <a:t>[motivation], </a:t>
            </a:r>
            <a:r>
              <a:rPr lang="en-GB" sz="1600" b="1" i="1" dirty="0"/>
              <a:t>so that (I can) </a:t>
            </a:r>
            <a:r>
              <a:rPr lang="en-GB" sz="1600" i="1" dirty="0"/>
              <a:t>[expected outcome]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z="1400" i="1" dirty="0"/>
              <a:t>“</a:t>
            </a:r>
            <a:r>
              <a:rPr lang="en-US" sz="1400" b="1" i="1" dirty="0"/>
              <a:t>When</a:t>
            </a:r>
            <a:r>
              <a:rPr lang="en-US" sz="1400" i="1" dirty="0"/>
              <a:t> I am organizing a multi-podium event and I am contracting artists to configure the line-up</a:t>
            </a:r>
            <a:r>
              <a:rPr lang="en-US" sz="1400" b="1" i="1" dirty="0"/>
              <a:t>, </a:t>
            </a:r>
            <a:br>
              <a:rPr lang="en-US" sz="1400" b="1" i="1" dirty="0"/>
            </a:br>
            <a:r>
              <a:rPr lang="en-US" sz="1400" b="1" i="1" dirty="0"/>
              <a:t>I want to </a:t>
            </a:r>
            <a:r>
              <a:rPr lang="en-US" sz="1400" i="1" dirty="0"/>
              <a:t>keep a good overview of the artist configuration on the podiums, </a:t>
            </a:r>
            <a:r>
              <a:rPr lang="en-US" sz="1400" b="1" i="1" dirty="0"/>
              <a:t>so that </a:t>
            </a:r>
            <a:r>
              <a:rPr lang="en-US" sz="1400" i="1" dirty="0"/>
              <a:t>I can see the options for an optimal experience of the event visitors”</a:t>
            </a: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69936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8799268-FC96-4FE0-83E8-51A7A3C25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360" y="685756"/>
            <a:ext cx="5123118" cy="83741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/>
              <a:t>P2. Analysis phase:</a:t>
            </a:r>
            <a:br>
              <a:rPr lang="en-GB" sz="1600" b="1" dirty="0"/>
            </a:br>
            <a:r>
              <a:rPr lang="en-GB" sz="1600" dirty="0"/>
              <a:t>Analyze the workflow, context and motivations of the interviewees to formulate initial Jobs and Job Stories.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0E05B41A-2C36-4F06-AD5D-6C10D31B4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0" t="7421" r="32174" b="53167"/>
          <a:stretch/>
        </p:blipFill>
        <p:spPr>
          <a:xfrm>
            <a:off x="5823821" y="637033"/>
            <a:ext cx="3186800" cy="1937917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3138D8BA-E4FB-4144-BB51-893F444FAB07}"/>
              </a:ext>
            </a:extLst>
          </p:cNvPr>
          <p:cNvSpPr/>
          <p:nvPr/>
        </p:nvSpPr>
        <p:spPr>
          <a:xfrm>
            <a:off x="5683910" y="950976"/>
            <a:ext cx="3408883" cy="119786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EF9CC095-895E-43F4-9650-776D2C62E710}"/>
              </a:ext>
            </a:extLst>
          </p:cNvPr>
          <p:cNvSpPr txBox="1">
            <a:spLocks/>
          </p:cNvSpPr>
          <p:nvPr/>
        </p:nvSpPr>
        <p:spPr>
          <a:xfrm>
            <a:off x="213360" y="1523167"/>
            <a:ext cx="4641342" cy="2291334"/>
          </a:xfrm>
          <a:prstGeom prst="rect">
            <a:avLst/>
          </a:prstGeom>
        </p:spPr>
        <p:txBody>
          <a:bodyPr vert="horz"/>
          <a:lstStyle>
            <a:lvl1pPr marL="285750" indent="-285750" algn="l" defTabSz="913554" rtl="0" eaLnBrk="1" latinLnBrk="0" hangingPunct="1">
              <a:lnSpc>
                <a:spcPct val="140000"/>
              </a:lnSpc>
              <a:spcBef>
                <a:spcPts val="999"/>
              </a:spcBef>
              <a:buFont typeface="Arial"/>
              <a:buChar char="•"/>
              <a:defRPr sz="1800" b="0" kern="1200" baseline="0">
                <a:solidFill>
                  <a:schemeClr val="tx1"/>
                </a:solidFill>
                <a:latin typeface="Open Sans Semibold"/>
                <a:ea typeface="+mn-ea"/>
                <a:cs typeface="Open Sans Semibold"/>
              </a:defRPr>
            </a:lvl1pPr>
            <a:lvl2pPr marL="28800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Tx/>
              <a:buNone/>
              <a:defRPr sz="18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1943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720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7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274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51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28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605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b="1" dirty="0"/>
              <a:t>Case: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In the interviewees’ workflow we identified </a:t>
            </a:r>
            <a:r>
              <a:rPr lang="en-GB" sz="1600" dirty="0">
                <a:solidFill>
                  <a:srgbClr val="C00000"/>
                </a:solidFill>
              </a:rPr>
              <a:t>four functional Jobs</a:t>
            </a:r>
            <a:r>
              <a:rPr lang="en-GB" sz="1600" dirty="0"/>
              <a:t>:</a:t>
            </a:r>
          </a:p>
          <a:p>
            <a:pPr marL="457200" lvl="1">
              <a:lnSpc>
                <a:spcPct val="100000"/>
              </a:lnSpc>
            </a:pPr>
            <a:r>
              <a:rPr lang="en-GB" sz="1600" b="1" dirty="0"/>
              <a:t>J1:</a:t>
            </a:r>
            <a:r>
              <a:rPr lang="en-GB" sz="1600" dirty="0"/>
              <a:t> Help me configure radiators</a:t>
            </a:r>
          </a:p>
          <a:p>
            <a:pPr marL="457200" lvl="1">
              <a:lnSpc>
                <a:spcPct val="100000"/>
              </a:lnSpc>
            </a:pPr>
            <a:r>
              <a:rPr lang="en-GB" sz="1600" b="1" dirty="0"/>
              <a:t>J2: </a:t>
            </a:r>
            <a:r>
              <a:rPr lang="en-GB" sz="1600" dirty="0"/>
              <a:t>Help me place radiators</a:t>
            </a:r>
          </a:p>
          <a:p>
            <a:pPr marL="457200" lvl="1">
              <a:lnSpc>
                <a:spcPct val="100000"/>
              </a:lnSpc>
            </a:pPr>
            <a:r>
              <a:rPr lang="en-GB" sz="1600" b="1" dirty="0"/>
              <a:t>J3: </a:t>
            </a:r>
            <a:r>
              <a:rPr lang="en-GB" sz="1600" dirty="0"/>
              <a:t>Help me model piping systems</a:t>
            </a:r>
          </a:p>
          <a:p>
            <a:pPr marL="457200" lvl="1">
              <a:lnSpc>
                <a:spcPct val="100000"/>
              </a:lnSpc>
            </a:pPr>
            <a:r>
              <a:rPr lang="en-GB" sz="1600" b="1" dirty="0"/>
              <a:t>J4: </a:t>
            </a:r>
            <a:r>
              <a:rPr lang="en-GB" sz="1600" dirty="0"/>
              <a:t>Help me create bills of materials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08FC40C-03D3-40CC-A75D-B436B9EA9D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4" t="18627" r="1489" b="18773"/>
          <a:stretch/>
        </p:blipFill>
        <p:spPr>
          <a:xfrm>
            <a:off x="6159389" y="3116969"/>
            <a:ext cx="2520182" cy="114866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87B1555-0634-4E84-9132-938445756282}"/>
              </a:ext>
            </a:extLst>
          </p:cNvPr>
          <p:cNvSpPr txBox="1"/>
          <p:nvPr/>
        </p:nvSpPr>
        <p:spPr>
          <a:xfrm>
            <a:off x="6029358" y="2778415"/>
            <a:ext cx="276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i="1" u="sng" dirty="0"/>
              <a:t>Help me model piping systems</a:t>
            </a:r>
          </a:p>
        </p:txBody>
      </p:sp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67279601-2F84-4185-87E3-9E46BBA13D16}"/>
              </a:ext>
            </a:extLst>
          </p:cNvPr>
          <p:cNvSpPr txBox="1">
            <a:spLocks/>
          </p:cNvSpPr>
          <p:nvPr/>
        </p:nvSpPr>
        <p:spPr>
          <a:xfrm>
            <a:off x="213360" y="3958880"/>
            <a:ext cx="4641342" cy="1055347"/>
          </a:xfrm>
          <a:prstGeom prst="rect">
            <a:avLst/>
          </a:prstGeom>
        </p:spPr>
        <p:txBody>
          <a:bodyPr vert="horz"/>
          <a:lstStyle>
            <a:lvl1pPr marL="285750" indent="-285750" algn="l" defTabSz="913554" rtl="0" eaLnBrk="1" latinLnBrk="0" hangingPunct="1">
              <a:lnSpc>
                <a:spcPct val="140000"/>
              </a:lnSpc>
              <a:spcBef>
                <a:spcPts val="999"/>
              </a:spcBef>
              <a:buFont typeface="Arial"/>
              <a:buChar char="•"/>
              <a:defRPr sz="1800" b="0" kern="1200" baseline="0">
                <a:solidFill>
                  <a:schemeClr val="tx1"/>
                </a:solidFill>
                <a:latin typeface="Open Sans Semibold"/>
                <a:ea typeface="+mn-ea"/>
                <a:cs typeface="Open Sans Semibold"/>
              </a:defRPr>
            </a:lvl1pPr>
            <a:lvl2pPr marL="28800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Tx/>
              <a:buNone/>
              <a:defRPr sz="18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1943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720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7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274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51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28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605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We created Job Stories that highlight different parts of each Job, based on contextual information obtained in the interviews.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9DC0DD50-48F0-4325-9911-18D1FBB38D94}"/>
              </a:ext>
            </a:extLst>
          </p:cNvPr>
          <p:cNvSpPr/>
          <p:nvPr/>
        </p:nvSpPr>
        <p:spPr>
          <a:xfrm>
            <a:off x="6029358" y="4486553"/>
            <a:ext cx="2857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200" b="1" i="1" dirty="0"/>
              <a:t>When </a:t>
            </a:r>
            <a:r>
              <a:rPr lang="en-GB" sz="1200" i="1" dirty="0"/>
              <a:t>[situation], </a:t>
            </a:r>
            <a:r>
              <a:rPr lang="en-GB" sz="1200" b="1" i="1" dirty="0"/>
              <a:t>I want (to) </a:t>
            </a:r>
            <a:r>
              <a:rPr lang="en-GB" sz="1200" i="1" dirty="0"/>
              <a:t>[motivation], </a:t>
            </a:r>
            <a:r>
              <a:rPr lang="en-GB" sz="1200" b="1" i="1" dirty="0"/>
              <a:t>so that (I can) </a:t>
            </a:r>
            <a:r>
              <a:rPr lang="en-GB" sz="1200" i="1" dirty="0"/>
              <a:t>[expected outcome]</a:t>
            </a:r>
          </a:p>
        </p:txBody>
      </p:sp>
    </p:spTree>
    <p:extLst>
      <p:ext uri="{BB962C8B-B14F-4D97-AF65-F5344CB8AC3E}">
        <p14:creationId xmlns:p14="http://schemas.microsoft.com/office/powerpoint/2010/main" val="3618287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8799268-FC96-4FE0-83E8-51A7A3C25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585" y="738792"/>
            <a:ext cx="5123118" cy="117189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/>
              <a:t>P5. Project definition phase</a:t>
            </a:r>
            <a:br>
              <a:rPr lang="en-GB" sz="1600" b="1" dirty="0"/>
            </a:br>
            <a:r>
              <a:rPr lang="en-GB" sz="1600" dirty="0"/>
              <a:t>Select the Jobs and Job Stories for development, and create a project brief that can facilitate the follow-up development project.</a:t>
            </a:r>
            <a:endParaRPr lang="en-GB" sz="1600" b="1" dirty="0"/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AF03581-FB38-4390-B0A3-5759F547B4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70" t="58473" r="32174" b="2725"/>
          <a:stretch/>
        </p:blipFill>
        <p:spPr>
          <a:xfrm>
            <a:off x="5338021" y="722578"/>
            <a:ext cx="3669416" cy="219688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A1C51AB2-A2B9-4243-B4E8-EBBEEEAD8F32}"/>
              </a:ext>
            </a:extLst>
          </p:cNvPr>
          <p:cNvSpPr/>
          <p:nvPr/>
        </p:nvSpPr>
        <p:spPr>
          <a:xfrm>
            <a:off x="5338021" y="1113099"/>
            <a:ext cx="3699896" cy="182462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DA0CDF5F-4C4A-4FF4-8B81-A1F030471A47}"/>
              </a:ext>
            </a:extLst>
          </p:cNvPr>
          <p:cNvSpPr txBox="1">
            <a:spLocks/>
          </p:cNvSpPr>
          <p:nvPr/>
        </p:nvSpPr>
        <p:spPr>
          <a:xfrm>
            <a:off x="159585" y="1808083"/>
            <a:ext cx="5026564" cy="3194632"/>
          </a:xfrm>
          <a:prstGeom prst="rect">
            <a:avLst/>
          </a:prstGeom>
        </p:spPr>
        <p:txBody>
          <a:bodyPr vert="horz"/>
          <a:lstStyle>
            <a:lvl1pPr marL="285750" indent="-285750" algn="l" defTabSz="913554" rtl="0" eaLnBrk="1" latinLnBrk="0" hangingPunct="1">
              <a:lnSpc>
                <a:spcPct val="140000"/>
              </a:lnSpc>
              <a:spcBef>
                <a:spcPts val="999"/>
              </a:spcBef>
              <a:buFont typeface="Arial"/>
              <a:buChar char="•"/>
              <a:defRPr sz="1800" b="0" kern="1200" baseline="0">
                <a:solidFill>
                  <a:schemeClr val="tx1"/>
                </a:solidFill>
                <a:latin typeface="Open Sans Semibold"/>
                <a:ea typeface="+mn-ea"/>
                <a:cs typeface="Open Sans Semibold"/>
              </a:defRPr>
            </a:lvl1pPr>
            <a:lvl2pPr marL="28800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Tx/>
              <a:buNone/>
              <a:defRPr sz="18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1943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720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7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274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51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28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605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GB" sz="1600" b="1" dirty="0"/>
              <a:t>Case:</a:t>
            </a:r>
            <a:br>
              <a:rPr lang="en-GB" sz="1600" dirty="0"/>
            </a:br>
            <a:r>
              <a:rPr lang="en-GB" sz="1600" dirty="0"/>
              <a:t>To help define concrete apps based on the high priority Job Stories, we re-categorized the Job Stories based on </a:t>
            </a:r>
            <a:r>
              <a:rPr lang="en-GB" sz="1600" i="1" dirty="0"/>
              <a:t>non-functional Jobs, </a:t>
            </a:r>
            <a:r>
              <a:rPr lang="en-GB" sz="1600" dirty="0"/>
              <a:t>instead of </a:t>
            </a:r>
            <a:r>
              <a:rPr lang="en-GB" sz="1600" i="1" dirty="0"/>
              <a:t>functional Jobs.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r>
              <a:rPr lang="en-GB" sz="1600" dirty="0"/>
              <a:t>Why?</a:t>
            </a:r>
          </a:p>
          <a:p>
            <a:pPr>
              <a:lnSpc>
                <a:spcPct val="100000"/>
              </a:lnSpc>
            </a:pPr>
            <a:r>
              <a:rPr lang="en-GB" sz="1400" dirty="0"/>
              <a:t>By getting a functional task done, a customer is looking to achieve a “deeper” benefit </a:t>
            </a:r>
            <a:r>
              <a:rPr lang="en-GB" sz="1400" dirty="0">
                <a:sym typeface="Wingdings" panose="05000000000000000000" pitchFamily="2" charset="2"/>
              </a:rPr>
              <a:t> </a:t>
            </a:r>
            <a:r>
              <a:rPr lang="en-GB" sz="1400" b="1" dirty="0">
                <a:sym typeface="Wingdings" panose="05000000000000000000" pitchFamily="2" charset="2"/>
              </a:rPr>
              <a:t>non-functional Jobs!</a:t>
            </a:r>
          </a:p>
          <a:p>
            <a:pPr>
              <a:lnSpc>
                <a:spcPct val="100000"/>
              </a:lnSpc>
            </a:pPr>
            <a:endParaRPr lang="en-GB" sz="14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Research issue: </a:t>
            </a:r>
            <a:r>
              <a:rPr lang="en-GB" sz="1400" dirty="0">
                <a:sym typeface="Wingdings" panose="05000000000000000000" pitchFamily="2" charset="2"/>
              </a:rPr>
              <a:t>Is it good practice to distinguish functional and quality jobs?</a:t>
            </a:r>
          </a:p>
          <a:p>
            <a:pPr marL="0" indent="0">
              <a:lnSpc>
                <a:spcPct val="100000"/>
              </a:lnSpc>
              <a:buFont typeface="Arial"/>
              <a:buNone/>
            </a:pPr>
            <a:endParaRPr lang="en-GB" sz="1600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593268E-9F00-498C-819E-B7DFC38FCC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" r="1891" b="2669"/>
          <a:stretch/>
        </p:blipFill>
        <p:spPr>
          <a:xfrm>
            <a:off x="6116506" y="2999450"/>
            <a:ext cx="1730956" cy="2101046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537606" y="4681728"/>
            <a:ext cx="416967" cy="2194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ight Arrow 8"/>
          <p:cNvSpPr/>
          <p:nvPr/>
        </p:nvSpPr>
        <p:spPr>
          <a:xfrm flipH="1">
            <a:off x="8001607" y="4673194"/>
            <a:ext cx="416967" cy="2194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862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8799268-FC96-4FE0-83E8-51A7A3C25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584" y="738793"/>
            <a:ext cx="8927265" cy="85426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/>
              <a:t>P5. Project definition phase</a:t>
            </a:r>
            <a:br>
              <a:rPr lang="en-GB" sz="1600" b="1" dirty="0"/>
            </a:br>
            <a:r>
              <a:rPr lang="en-GB" sz="1600" dirty="0"/>
              <a:t>Select the Jobs and Job Stories for development, and create a project brief that can facilitate the follow-up development project.</a:t>
            </a:r>
            <a:endParaRPr lang="en-GB" sz="1600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A41B4597-6D99-43BD-AA7D-378F5E7700EE}"/>
              </a:ext>
            </a:extLst>
          </p:cNvPr>
          <p:cNvSpPr txBox="1">
            <a:spLocks/>
          </p:cNvSpPr>
          <p:nvPr/>
        </p:nvSpPr>
        <p:spPr>
          <a:xfrm>
            <a:off x="159584" y="1915719"/>
            <a:ext cx="4359762" cy="1063830"/>
          </a:xfrm>
          <a:prstGeom prst="rect">
            <a:avLst/>
          </a:prstGeom>
        </p:spPr>
        <p:txBody>
          <a:bodyPr vert="horz"/>
          <a:lstStyle>
            <a:lvl1pPr marL="285750" indent="-285750" algn="l" defTabSz="913554" rtl="0" eaLnBrk="1" latinLnBrk="0" hangingPunct="1">
              <a:lnSpc>
                <a:spcPct val="140000"/>
              </a:lnSpc>
              <a:spcBef>
                <a:spcPts val="999"/>
              </a:spcBef>
              <a:buFont typeface="Arial"/>
              <a:buChar char="•"/>
              <a:defRPr sz="1800" b="0" kern="1200" baseline="0">
                <a:solidFill>
                  <a:schemeClr val="tx1"/>
                </a:solidFill>
                <a:latin typeface="Open Sans Semibold"/>
                <a:ea typeface="+mn-ea"/>
                <a:cs typeface="Open Sans Semibold"/>
              </a:defRPr>
            </a:lvl1pPr>
            <a:lvl2pPr marL="28800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Tx/>
              <a:buNone/>
              <a:defRPr sz="18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1943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720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7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274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51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28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605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b="1" dirty="0"/>
              <a:t>Case:</a:t>
            </a:r>
            <a:br>
              <a:rPr lang="en-GB" sz="1600" b="1" dirty="0"/>
            </a:br>
            <a:r>
              <a:rPr lang="en-GB" sz="1600" dirty="0"/>
              <a:t>We selected two non-functional Jobs to each address with an app, based on the number of related high-priority Job Stories.</a:t>
            </a:r>
          </a:p>
        </p:txBody>
      </p:sp>
      <p:pic>
        <p:nvPicPr>
          <p:cNvPr id="8" name="Tijdelijke aanduiding voor inhoud 5" descr="jobportfolio.pdf - Adobe Acrobat Reader DC">
            <a:extLst>
              <a:ext uri="{FF2B5EF4-FFF2-40B4-BE49-F238E27FC236}">
                <a16:creationId xmlns:a16="http://schemas.microsoft.com/office/drawing/2014/main" id="{DE933ECA-AAA6-4F5B-8134-B8DCF55F3C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6" t="28798" r="31252" b="16965"/>
          <a:stretch/>
        </p:blipFill>
        <p:spPr>
          <a:xfrm>
            <a:off x="4622489" y="2645516"/>
            <a:ext cx="4521511" cy="2502747"/>
          </a:xfrm>
          <a:prstGeom prst="rect">
            <a:avLst/>
          </a:prstGeom>
        </p:spPr>
      </p:pic>
      <p:sp>
        <p:nvSpPr>
          <p:cNvPr id="9" name="Tijdelijke aanduiding voor tekst 2">
            <a:extLst>
              <a:ext uri="{FF2B5EF4-FFF2-40B4-BE49-F238E27FC236}">
                <a16:creationId xmlns:a16="http://schemas.microsoft.com/office/drawing/2014/main" id="{E0A0680E-2B97-47AA-A625-49CEBC5E4946}"/>
              </a:ext>
            </a:extLst>
          </p:cNvPr>
          <p:cNvSpPr txBox="1">
            <a:spLocks/>
          </p:cNvSpPr>
          <p:nvPr/>
        </p:nvSpPr>
        <p:spPr>
          <a:xfrm>
            <a:off x="159585" y="3094831"/>
            <a:ext cx="4359762" cy="1784555"/>
          </a:xfrm>
          <a:prstGeom prst="rect">
            <a:avLst/>
          </a:prstGeom>
        </p:spPr>
        <p:txBody>
          <a:bodyPr vert="horz"/>
          <a:lstStyle>
            <a:lvl1pPr marL="285750" indent="-285750" algn="l" defTabSz="913554" rtl="0" eaLnBrk="1" latinLnBrk="0" hangingPunct="1">
              <a:lnSpc>
                <a:spcPct val="140000"/>
              </a:lnSpc>
              <a:spcBef>
                <a:spcPts val="999"/>
              </a:spcBef>
              <a:buFont typeface="Arial"/>
              <a:buChar char="•"/>
              <a:defRPr sz="1800" b="0" kern="1200" baseline="0">
                <a:solidFill>
                  <a:schemeClr val="tx1"/>
                </a:solidFill>
                <a:latin typeface="Open Sans Semibold"/>
                <a:ea typeface="+mn-ea"/>
                <a:cs typeface="Open Sans Semibold"/>
              </a:defRPr>
            </a:lvl1pPr>
            <a:lvl2pPr marL="28800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Tx/>
              <a:buNone/>
              <a:defRPr sz="18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1943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720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7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274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51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28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605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dirty="0"/>
              <a:t>We defined the scope of the apps based on concrete problems that relate to the Job. 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latin typeface="Open Sans Semibold"/>
                <a:sym typeface="Wingdings" panose="05000000000000000000" pitchFamily="2" charset="2"/>
              </a:rPr>
              <a:t>P1: Ensuring correct parametrical information.</a:t>
            </a:r>
          </a:p>
          <a:p>
            <a:pPr>
              <a:lnSpc>
                <a:spcPct val="100000"/>
              </a:lnSpc>
            </a:pPr>
            <a:r>
              <a:rPr lang="en-GB" sz="1400" dirty="0">
                <a:latin typeface="Open Sans Semibold"/>
                <a:sym typeface="Wingdings" panose="05000000000000000000" pitchFamily="2" charset="2"/>
              </a:rPr>
              <a:t>P2: Changing existing piping systems.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29960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8799268-FC96-4FE0-83E8-51A7A3C251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585" y="738792"/>
            <a:ext cx="4545765" cy="1171895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/>
              <a:t>P5. Project definition phase</a:t>
            </a:r>
            <a:br>
              <a:rPr lang="en-GB" sz="1600" b="1" dirty="0"/>
            </a:br>
            <a:r>
              <a:rPr lang="en-GB" sz="1600" dirty="0"/>
              <a:t>Select the Jobs and corresponding Epic Stories for development, and create a project brief that can facilitate the follow-up development project.</a:t>
            </a:r>
            <a:endParaRPr lang="en-GB" sz="1600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36AA6AC7-6A60-4EF7-8C41-E7ADFB4534C4}"/>
              </a:ext>
            </a:extLst>
          </p:cNvPr>
          <p:cNvSpPr/>
          <p:nvPr/>
        </p:nvSpPr>
        <p:spPr>
          <a:xfrm>
            <a:off x="7793831" y="200025"/>
            <a:ext cx="1216790" cy="214313"/>
          </a:xfrm>
          <a:prstGeom prst="rect">
            <a:avLst/>
          </a:prstGeom>
          <a:solidFill>
            <a:srgbClr val="F5D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A41B4597-6D99-43BD-AA7D-378F5E7700EE}"/>
              </a:ext>
            </a:extLst>
          </p:cNvPr>
          <p:cNvSpPr txBox="1">
            <a:spLocks/>
          </p:cNvSpPr>
          <p:nvPr/>
        </p:nvSpPr>
        <p:spPr>
          <a:xfrm>
            <a:off x="159585" y="1910687"/>
            <a:ext cx="4359762" cy="2752930"/>
          </a:xfrm>
          <a:prstGeom prst="rect">
            <a:avLst/>
          </a:prstGeom>
        </p:spPr>
        <p:txBody>
          <a:bodyPr vert="horz"/>
          <a:lstStyle>
            <a:lvl1pPr marL="285750" indent="-285750" algn="l" defTabSz="913554" rtl="0" eaLnBrk="1" latinLnBrk="0" hangingPunct="1">
              <a:lnSpc>
                <a:spcPct val="140000"/>
              </a:lnSpc>
              <a:spcBef>
                <a:spcPts val="999"/>
              </a:spcBef>
              <a:buFont typeface="Arial"/>
              <a:buChar char="•"/>
              <a:defRPr sz="1800" b="0" kern="1200" baseline="0">
                <a:solidFill>
                  <a:schemeClr val="tx1"/>
                </a:solidFill>
                <a:latin typeface="Open Sans Semibold"/>
                <a:ea typeface="+mn-ea"/>
                <a:cs typeface="Open Sans Semibold"/>
              </a:defRPr>
            </a:lvl1pPr>
            <a:lvl2pPr marL="28800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Tx/>
              <a:buNone/>
              <a:defRPr sz="1800" kern="1200">
                <a:solidFill>
                  <a:schemeClr val="tx1"/>
                </a:solidFill>
                <a:latin typeface="Open Sans Light"/>
                <a:ea typeface="+mn-ea"/>
                <a:cs typeface="Open Sans Light"/>
              </a:defRPr>
            </a:lvl2pPr>
            <a:lvl3pPr marL="1141943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8720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5497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2274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051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5828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2605" indent="-228389" algn="l" defTabSz="9135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600" b="1" dirty="0"/>
              <a:t>Case:</a:t>
            </a:r>
            <a:br>
              <a:rPr lang="en-GB" sz="1600" b="1" dirty="0"/>
            </a:br>
            <a:r>
              <a:rPr lang="en-GB" sz="1600" dirty="0"/>
              <a:t>We created a </a:t>
            </a:r>
            <a:r>
              <a:rPr lang="en-GB" sz="1600" i="1" dirty="0">
                <a:solidFill>
                  <a:srgbClr val="C00000"/>
                </a:solidFill>
              </a:rPr>
              <a:t>Project Brief</a:t>
            </a:r>
            <a:r>
              <a:rPr lang="en-GB" sz="1600" dirty="0">
                <a:solidFill>
                  <a:srgbClr val="C00000"/>
                </a:solidFill>
              </a:rPr>
              <a:t> </a:t>
            </a:r>
            <a:r>
              <a:rPr lang="en-GB" sz="1600" dirty="0"/>
              <a:t>for each </a:t>
            </a:r>
            <a:r>
              <a:rPr lang="en-GB" sz="1600" dirty="0">
                <a:solidFill>
                  <a:srgbClr val="C00000"/>
                </a:solidFill>
              </a:rPr>
              <a:t>Job</a:t>
            </a:r>
            <a:r>
              <a:rPr lang="en-GB" sz="1600" dirty="0"/>
              <a:t>, to serve as input for the design process.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Single page document, used as a basis for design and development (Intercom). </a:t>
            </a:r>
          </a:p>
          <a:p>
            <a:pPr>
              <a:lnSpc>
                <a:spcPct val="100000"/>
              </a:lnSpc>
            </a:pPr>
            <a:r>
              <a:rPr lang="en-GB" sz="1600" dirty="0"/>
              <a:t>Creates a shared understanding of the problem among different stakeholders.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BFC904E-3269-4BE4-9E44-5894066C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66" y="0"/>
            <a:ext cx="3944926" cy="2778668"/>
          </a:xfrm>
          <a:prstGeom prst="rect">
            <a:avLst/>
          </a:prstGeom>
        </p:spPr>
      </p:pic>
      <p:pic>
        <p:nvPicPr>
          <p:cNvPr id="12" name="Tijdelijke aanduiding voor inhoud 4">
            <a:extLst>
              <a:ext uri="{FF2B5EF4-FFF2-40B4-BE49-F238E27FC236}">
                <a16:creationId xmlns:a16="http://schemas.microsoft.com/office/drawing/2014/main" id="{5D3045A6-ACDC-4463-8593-88B31A1C15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080"/>
          <a:stretch/>
        </p:blipFill>
        <p:spPr>
          <a:xfrm>
            <a:off x="5224566" y="2740968"/>
            <a:ext cx="3942450" cy="24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this Workshop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  <a:p>
            <a:r>
              <a:rPr lang="en-US" dirty="0"/>
              <a:t>Overview of the approach</a:t>
            </a:r>
          </a:p>
          <a:p>
            <a:pPr lvl="1"/>
            <a:r>
              <a:rPr lang="en-US" dirty="0"/>
              <a:t>W1 - Brainstorm</a:t>
            </a:r>
          </a:p>
          <a:p>
            <a:pPr lvl="1"/>
            <a:r>
              <a:rPr lang="en-US" dirty="0"/>
              <a:t>W2 - Jobs</a:t>
            </a:r>
          </a:p>
          <a:p>
            <a:pPr lvl="1"/>
            <a:r>
              <a:rPr lang="en-US" dirty="0"/>
              <a:t>W3 - Epic Stories</a:t>
            </a:r>
          </a:p>
          <a:p>
            <a:pPr lvl="1"/>
            <a:r>
              <a:rPr lang="en-US" dirty="0"/>
              <a:t>W4 - User Stories</a:t>
            </a:r>
          </a:p>
          <a:p>
            <a:pPr lvl="1"/>
            <a:r>
              <a:rPr lang="en-US" dirty="0"/>
              <a:t>W5 - Modules</a:t>
            </a:r>
          </a:p>
          <a:p>
            <a:pPr lvl="1"/>
            <a:r>
              <a:rPr lang="en-US" dirty="0"/>
              <a:t>W6 - Features</a:t>
            </a:r>
          </a:p>
          <a:p>
            <a:pPr lvl="1"/>
            <a:r>
              <a:rPr lang="en-US" dirty="0"/>
              <a:t>W7 – Reflection</a:t>
            </a:r>
          </a:p>
          <a:p>
            <a:r>
              <a:rPr lang="en-US" dirty="0"/>
              <a:t>Discussion</a:t>
            </a:r>
          </a:p>
          <a:p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8105"/>
          <a:stretch/>
        </p:blipFill>
        <p:spPr>
          <a:xfrm>
            <a:off x="5216387" y="1306846"/>
            <a:ext cx="1890091" cy="3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444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ng" descr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25" y="2781564"/>
            <a:ext cx="3243259" cy="185860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User story best practice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 fontScale="90000"/>
          </a:bodyPr>
          <a:lstStyle/>
          <a:p>
            <a:pPr defTabSz="259006">
              <a:defRPr sz="5880"/>
            </a:pPr>
            <a:r>
              <a:rPr dirty="0"/>
              <a:t>User stor</a:t>
            </a:r>
            <a:r>
              <a:rPr lang="en-US" dirty="0"/>
              <a:t>ies</a:t>
            </a:r>
            <a:br>
              <a:rPr lang="en-US" dirty="0"/>
            </a:br>
            <a:r>
              <a:rPr lang="en-US" dirty="0"/>
              <a:t>the GRIMM project</a:t>
            </a:r>
            <a:r>
              <a:rPr dirty="0"/>
              <a:t>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"/>
          </p:nvPr>
        </p:nvSpPr>
        <p:spPr>
          <a:xfrm>
            <a:off x="1810172" y="4814081"/>
            <a:ext cx="5523657" cy="334182"/>
          </a:xfrm>
        </p:spPr>
        <p:txBody>
          <a:bodyPr>
            <a:normAutofit/>
          </a:bodyPr>
          <a:lstStyle/>
          <a:p>
            <a:r>
              <a:rPr lang="en-US" sz="1056" i="1" dirty="0"/>
              <a:t>This part is based on the PhD dissertation research  of Garm Lucassen</a:t>
            </a:r>
            <a:endParaRPr lang="nl-NL" sz="1056" i="1"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What is a user story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user story?</a:t>
            </a:r>
          </a:p>
        </p:txBody>
      </p:sp>
      <p:sp>
        <p:nvSpPr>
          <p:cNvPr id="225" name="“As a Visitor, I want to purchase an event ticket”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“As a Visitor, I want to purchase an event ticket”</a:t>
            </a:r>
          </a:p>
          <a:p>
            <a:r>
              <a:rPr dirty="0"/>
              <a:t>“As a visitor, I want to search for new events by favorited organizers so that I am the first to know of new events”</a:t>
            </a:r>
          </a:p>
          <a:p>
            <a:r>
              <a:rPr dirty="0"/>
              <a:t>“As a Visitor, I want to be notified when an event is close to becoming sold out, so that I do not miss the event”  </a:t>
            </a:r>
          </a:p>
        </p:txBody>
      </p:sp>
      <p:sp>
        <p:nvSpPr>
          <p:cNvPr id="223" name="Slide Number"/>
          <p:cNvSpPr>
            <a:spLocks noGrp="1"/>
          </p:cNvSpPr>
          <p:nvPr>
            <p:ph type="sldNum" sz="quarter" idx="2"/>
          </p:nvPr>
        </p:nvSpPr>
        <p:spPr>
          <a:xfrm>
            <a:off x="4504938" y="4883475"/>
            <a:ext cx="250068" cy="24878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57</a:t>
            </a:fld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hat is a user story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a user story?</a:t>
            </a:r>
          </a:p>
        </p:txBody>
      </p:sp>
      <p:sp>
        <p:nvSpPr>
          <p:cNvPr id="229" name="User stories represent customer requirements in a card, leading to conversation and confirmation (Jeffries, 2001)…"/>
          <p:cNvSpPr>
            <a:spLocks noGrp="1"/>
          </p:cNvSpPr>
          <p:nvPr>
            <p:ph type="body" idx="1"/>
          </p:nvPr>
        </p:nvSpPr>
        <p:spPr>
          <a:xfrm>
            <a:off x="526774" y="1374210"/>
            <a:ext cx="8080513" cy="2622156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47020" indent="-147020" defTabSz="289840">
              <a:spcBef>
                <a:spcPts val="2058"/>
              </a:spcBef>
              <a:defRPr sz="3196"/>
            </a:pPr>
            <a:r>
              <a:rPr dirty="0"/>
              <a:t>User stories 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represent</a:t>
            </a:r>
            <a:r>
              <a:rPr dirty="0"/>
              <a:t> customer requirements in a 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card</a:t>
            </a:r>
            <a:r>
              <a:rPr dirty="0"/>
              <a:t>, leading to 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conversation</a:t>
            </a:r>
            <a:r>
              <a:rPr dirty="0"/>
              <a:t> and 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confirmation </a:t>
            </a:r>
            <a:r>
              <a:rPr dirty="0"/>
              <a:t>(Jeffries, 2001)</a:t>
            </a:r>
          </a:p>
          <a:p>
            <a:pPr marL="147020" indent="-147020" defTabSz="289840">
              <a:spcBef>
                <a:spcPts val="2058"/>
              </a:spcBef>
              <a:defRPr sz="3196"/>
            </a:pPr>
            <a:r>
              <a:rPr dirty="0"/>
              <a:t>User stories only capture the </a:t>
            </a:r>
            <a:r>
              <a:rPr i="1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essential 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elements</a:t>
            </a:r>
            <a:r>
              <a:rPr dirty="0">
                <a:solidFill>
                  <a:srgbClr val="FF2600"/>
                </a:solidFill>
              </a:rPr>
              <a:t> </a:t>
            </a:r>
            <a:r>
              <a:rPr dirty="0"/>
              <a:t>of a requirement:</a:t>
            </a:r>
            <a:br>
              <a:rPr dirty="0"/>
            </a:br>
            <a:r>
              <a:rPr dirty="0"/>
              <a:t>  - </a:t>
            </a:r>
            <a:r>
              <a:rPr i="1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who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/>
              <a:t>it is for </a:t>
            </a:r>
            <a:br>
              <a:rPr dirty="0"/>
            </a:br>
            <a:r>
              <a:rPr dirty="0"/>
              <a:t>  - </a:t>
            </a:r>
            <a:r>
              <a:rPr i="1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what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dirty="0"/>
              <a:t>it expects from the system</a:t>
            </a:r>
            <a:br>
              <a:rPr dirty="0"/>
            </a:br>
            <a:r>
              <a:rPr dirty="0"/>
              <a:t>  - </a:t>
            </a:r>
            <a:r>
              <a:rPr i="1"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why </a:t>
            </a:r>
            <a:r>
              <a:rPr dirty="0"/>
              <a:t>it is important (optional?)</a:t>
            </a:r>
          </a:p>
          <a:p>
            <a:pPr marL="147020" indent="-147020" defTabSz="289840">
              <a:spcBef>
                <a:spcPts val="2058"/>
              </a:spcBef>
              <a:defRPr sz="3196"/>
            </a:pPr>
            <a:r>
              <a:rPr dirty="0"/>
              <a:t>Simple </a:t>
            </a:r>
            <a:r>
              <a:rPr dirty="0">
                <a:solidFill>
                  <a:srgbClr val="FF2600"/>
                </a:solidFill>
              </a:rPr>
              <a:t>format </a:t>
            </a:r>
            <a:r>
              <a:rPr dirty="0"/>
              <a:t>used by </a:t>
            </a:r>
            <a:r>
              <a:rPr dirty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70%</a:t>
            </a:r>
            <a:r>
              <a:rPr dirty="0"/>
              <a:t> of practitioners</a:t>
            </a:r>
          </a:p>
        </p:txBody>
      </p:sp>
      <p:sp>
        <p:nvSpPr>
          <p:cNvPr id="228" name="Slide Number"/>
          <p:cNvSpPr>
            <a:spLocks noGrp="1"/>
          </p:cNvSpPr>
          <p:nvPr>
            <p:ph type="sldNum" sz="quarter" idx="2"/>
          </p:nvPr>
        </p:nvSpPr>
        <p:spPr>
          <a:xfrm>
            <a:off x="4504938" y="4883475"/>
            <a:ext cx="250068" cy="24878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58</a:t>
            </a:fld>
            <a:endParaRPr/>
          </a:p>
        </p:txBody>
      </p:sp>
      <p:pic>
        <p:nvPicPr>
          <p:cNvPr id="230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56" y="4431147"/>
            <a:ext cx="4048088" cy="275804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(Connextra)"/>
          <p:cNvSpPr/>
          <p:nvPr/>
        </p:nvSpPr>
        <p:spPr>
          <a:xfrm>
            <a:off x="6940411" y="4059995"/>
            <a:ext cx="1086545" cy="240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814" tIns="26814" rIns="26814" bIns="26814" anchor="ctr">
            <a:spAutoFit/>
          </a:bodyPr>
          <a:lstStyle>
            <a:lvl1pPr algn="l">
              <a:spcBef>
                <a:spcPts val="4200"/>
              </a:spcBef>
              <a:defRPr sz="2300"/>
            </a:lvl1pPr>
          </a:lstStyle>
          <a:p>
            <a:pPr defTabSz="308341" hangingPunct="0"/>
            <a:r>
              <a:rPr sz="1214" kern="0">
                <a:solidFill>
                  <a:srgbClr val="000000"/>
                </a:solidFill>
                <a:sym typeface="Helvetica Light"/>
              </a:rPr>
              <a:t>(Connextra)</a:t>
            </a:r>
          </a:p>
        </p:txBody>
      </p:sp>
      <p:pic>
        <p:nvPicPr>
          <p:cNvPr id="232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24" y="3928390"/>
            <a:ext cx="5028553" cy="512168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(Lucassen et al., 2016)"/>
          <p:cNvSpPr/>
          <p:nvPr/>
        </p:nvSpPr>
        <p:spPr>
          <a:xfrm>
            <a:off x="6014218" y="3711292"/>
            <a:ext cx="1639522" cy="240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814" tIns="26814" rIns="26814" bIns="26814" anchor="ctr">
            <a:spAutoFit/>
          </a:bodyPr>
          <a:lstStyle>
            <a:lvl1pPr>
              <a:defRPr sz="2300"/>
            </a:lvl1pPr>
          </a:lstStyle>
          <a:p>
            <a:pPr algn="ctr" defTabSz="308341" hangingPunct="0"/>
            <a:r>
              <a:rPr sz="1214" kern="0">
                <a:solidFill>
                  <a:srgbClr val="000000"/>
                </a:solidFill>
                <a:sym typeface="Helvetica Light"/>
              </a:rPr>
              <a:t>(Lucassen et al., 2016)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What is a user story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user story?</a:t>
            </a:r>
          </a:p>
        </p:txBody>
      </p:sp>
      <p:sp>
        <p:nvSpPr>
          <p:cNvPr id="237" name="“As a Visitor, I want to purchase an event ticket”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“As a Visitor, I want to purchase an event ticket”</a:t>
            </a:r>
          </a:p>
          <a:p>
            <a:r>
              <a:rPr dirty="0"/>
              <a:t>“As a visitor, I want to search for new events by favorited organizers so that I am the first to know of new events”</a:t>
            </a:r>
          </a:p>
          <a:p>
            <a:r>
              <a:rPr dirty="0"/>
              <a:t>“As a Visitor, I want to be notified when an event is close to becoming sold out, so that I do not miss the event”  </a:t>
            </a:r>
          </a:p>
        </p:txBody>
      </p:sp>
      <p:sp>
        <p:nvSpPr>
          <p:cNvPr id="235" name="Slide Number"/>
          <p:cNvSpPr>
            <a:spLocks noGrp="1"/>
          </p:cNvSpPr>
          <p:nvPr>
            <p:ph type="sldNum" sz="quarter" idx="2"/>
          </p:nvPr>
        </p:nvSpPr>
        <p:spPr>
          <a:xfrm>
            <a:off x="4504938" y="4883475"/>
            <a:ext cx="250068" cy="24878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59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957391" y="2487070"/>
            <a:ext cx="1639957" cy="7033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3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20" y="2487070"/>
            <a:ext cx="6538185" cy="79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1655992" y="636829"/>
            <a:ext cx="5523657" cy="61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ctr" anchorCtr="0">
            <a:noAutofit/>
          </a:bodyPr>
          <a:lstStyle/>
          <a:p>
            <a:r>
              <a:rPr lang="en-GB" sz="2533" dirty="0"/>
              <a:t>RE4SA: </a:t>
            </a:r>
            <a:r>
              <a:rPr lang="en-GB" sz="2533" b="1" i="1" dirty="0"/>
              <a:t>alignment</a:t>
            </a:r>
            <a:r>
              <a:rPr lang="en-GB" sz="2533" dirty="0"/>
              <a:t> and granularity</a:t>
            </a:r>
            <a:endParaRPr sz="2533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F6E99-587E-4DA9-AD51-0DB610CC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1" y="1547019"/>
            <a:ext cx="4056062" cy="31520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AC5A36-ABA0-4494-A267-5EEC39AF4BC2}"/>
              </a:ext>
            </a:extLst>
          </p:cNvPr>
          <p:cNvSpPr/>
          <p:nvPr/>
        </p:nvSpPr>
        <p:spPr>
          <a:xfrm>
            <a:off x="5378450" y="1414974"/>
            <a:ext cx="361137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Allocation:</a:t>
            </a:r>
            <a:r>
              <a:rPr lang="en-US" sz="1100" dirty="0"/>
              <a:t> Relating requirements to architectural components is the assignment to architecture components responsible for satisfying the requirements </a:t>
            </a:r>
          </a:p>
          <a:p>
            <a:endParaRPr lang="en-US" sz="1100" dirty="0"/>
          </a:p>
          <a:p>
            <a:r>
              <a:rPr lang="en-US" sz="1100" b="1" dirty="0"/>
              <a:t>Satisfaction:</a:t>
            </a:r>
            <a:r>
              <a:rPr lang="en-US" sz="1100" dirty="0"/>
              <a:t> Analyzing and elaborating the requirements demands that the architecture/design components that will be responsible for satisfying the requirements be identified</a:t>
            </a:r>
          </a:p>
          <a:p>
            <a:endParaRPr lang="en-US" sz="1100" dirty="0"/>
          </a:p>
          <a:p>
            <a:endParaRPr lang="nl-NL" sz="1100" dirty="0"/>
          </a:p>
          <a:p>
            <a:r>
              <a:rPr lang="en-US" sz="1100" b="1" dirty="0"/>
              <a:t>Alignment</a:t>
            </a:r>
            <a:r>
              <a:rPr lang="en-US" sz="1100" dirty="0"/>
              <a:t> between requirements and architecture is a state in which the requirements specification is in harmony with the architectural specification and both describe the same application.</a:t>
            </a:r>
          </a:p>
          <a:p>
            <a:endParaRPr lang="en-US" sz="1100" dirty="0"/>
          </a:p>
          <a:p>
            <a:r>
              <a:rPr lang="en-US" sz="1100" b="1" dirty="0"/>
              <a:t>Perfect alignment </a:t>
            </a:r>
            <a:r>
              <a:rPr lang="en-US" sz="1100" dirty="0"/>
              <a:t>between requirements and functional architecture is a state in which </a:t>
            </a:r>
            <a:r>
              <a:rPr lang="en-US" sz="1100" b="1" dirty="0"/>
              <a:t>all</a:t>
            </a:r>
            <a:r>
              <a:rPr lang="en-US" sz="1100" dirty="0"/>
              <a:t> the system requirements are satisfied by a component in the architecture, and </a:t>
            </a:r>
            <a:r>
              <a:rPr lang="en-US" sz="1100" b="1" dirty="0"/>
              <a:t>all</a:t>
            </a:r>
            <a:r>
              <a:rPr lang="en-US" sz="1100" dirty="0"/>
              <a:t> components in the architecture can</a:t>
            </a:r>
          </a:p>
          <a:p>
            <a:r>
              <a:rPr lang="en-US" sz="1100" dirty="0"/>
              <a:t>be linked to the requirements.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0259215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Histor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History</a:t>
            </a:r>
          </a:p>
        </p:txBody>
      </p:sp>
      <p:sp>
        <p:nvSpPr>
          <p:cNvPr id="241" name="First mention in Kent Beck’s 1999 book  Extreme Programming Explained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1600" dirty="0">
                <a:solidFill>
                  <a:schemeClr val="accent5"/>
                </a:solidFill>
              </a:rPr>
              <a:t>First mention</a:t>
            </a:r>
            <a:r>
              <a:rPr sz="1600" dirty="0"/>
              <a:t> in Kent Beck’s 1999 book </a:t>
            </a:r>
            <a:br>
              <a:rPr sz="1600" dirty="0"/>
            </a:br>
            <a:r>
              <a:rPr sz="1600" i="1" dirty="0">
                <a:latin typeface="Helvetica"/>
                <a:ea typeface="Helvetica"/>
                <a:cs typeface="Helvetica"/>
                <a:sym typeface="Helvetica"/>
              </a:rPr>
              <a:t>Extreme Programming Explained</a:t>
            </a:r>
          </a:p>
          <a:p>
            <a:pPr lvl="1">
              <a:spcBef>
                <a:spcPts val="528"/>
              </a:spcBef>
              <a:buChar char="-"/>
              <a:defRPr sz="3000"/>
            </a:pPr>
            <a:r>
              <a:rPr sz="1600" dirty="0"/>
              <a:t>Unstructured text </a:t>
            </a:r>
          </a:p>
          <a:p>
            <a:pPr lvl="1">
              <a:spcBef>
                <a:spcPts val="528"/>
              </a:spcBef>
              <a:buChar char="-"/>
              <a:defRPr sz="3000"/>
            </a:pPr>
            <a:r>
              <a:rPr sz="1600" dirty="0"/>
              <a:t>Similar to use cases</a:t>
            </a:r>
          </a:p>
          <a:p>
            <a:pPr lvl="1">
              <a:spcBef>
                <a:spcPts val="528"/>
              </a:spcBef>
              <a:buChar char="-"/>
              <a:defRPr sz="3000"/>
            </a:pPr>
            <a:r>
              <a:rPr sz="1600" dirty="0"/>
              <a:t>Restricted in size</a:t>
            </a:r>
          </a:p>
          <a:p>
            <a:pPr marL="156405" indent="-156405">
              <a:defRPr sz="3400"/>
            </a:pPr>
            <a:r>
              <a:rPr sz="1600" dirty="0"/>
              <a:t>Jeffries 2001: card, conversation, confirmation</a:t>
            </a:r>
          </a:p>
          <a:p>
            <a:pPr marL="195506" indent="-195506">
              <a:spcBef>
                <a:spcPts val="528"/>
              </a:spcBef>
            </a:pPr>
            <a:endParaRPr sz="1600" dirty="0"/>
          </a:p>
          <a:p>
            <a:pPr marL="195506" indent="-195506">
              <a:spcBef>
                <a:spcPts val="528"/>
              </a:spcBef>
            </a:pPr>
            <a:r>
              <a:rPr sz="1600" dirty="0"/>
              <a:t>Widespread </a:t>
            </a:r>
            <a:r>
              <a:rPr sz="1600" dirty="0">
                <a:solidFill>
                  <a:schemeClr val="accent5"/>
                </a:solidFill>
              </a:rPr>
              <a:t>popularity</a:t>
            </a:r>
            <a:r>
              <a:rPr sz="1600" dirty="0"/>
              <a:t> after Mike Cohn’s </a:t>
            </a:r>
            <a:br>
              <a:rPr sz="1600" dirty="0"/>
            </a:br>
            <a:r>
              <a:rPr sz="1600" i="1" dirty="0">
                <a:latin typeface="Helvetica"/>
                <a:ea typeface="Helvetica"/>
                <a:cs typeface="Helvetica"/>
                <a:sym typeface="Helvetica"/>
              </a:rPr>
              <a:t>User Stories Applied </a:t>
            </a:r>
            <a:r>
              <a:rPr sz="1600" dirty="0"/>
              <a:t>in 2004</a:t>
            </a:r>
          </a:p>
        </p:txBody>
      </p:sp>
      <p:sp>
        <p:nvSpPr>
          <p:cNvPr id="24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60</a:t>
            </a:fld>
            <a:endParaRPr/>
          </a:p>
        </p:txBody>
      </p:sp>
      <p:pic>
        <p:nvPicPr>
          <p:cNvPr id="243" name="pasted-image.png" descr="pasted-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559" y="1680536"/>
            <a:ext cx="1039844" cy="1306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ng" descr="pasted-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559" y="3157882"/>
            <a:ext cx="1039844" cy="1379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opular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Popularity</a:t>
            </a:r>
          </a:p>
        </p:txBody>
      </p:sp>
      <p:sp>
        <p:nvSpPr>
          <p:cNvPr id="249" name="45% of practitioners employ user stories (Kassab, 2015)…"/>
          <p:cNvSpPr>
            <a:spLocks noGrp="1"/>
          </p:cNvSpPr>
          <p:nvPr>
            <p:ph type="body" idx="1"/>
          </p:nvPr>
        </p:nvSpPr>
        <p:spPr>
          <a:xfrm>
            <a:off x="1642585" y="1374211"/>
            <a:ext cx="5858830" cy="1139589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15839" indent="-215839" defTabSz="283673">
              <a:spcBef>
                <a:spcPts val="2006"/>
              </a:spcBef>
              <a:defRPr sz="3312"/>
            </a:pPr>
            <a:r>
              <a:t>45% of practitioners employ user stories (Kassab, 2015)</a:t>
            </a:r>
          </a:p>
          <a:p>
            <a:pPr marL="215839" indent="-215839" defTabSz="283673">
              <a:spcBef>
                <a:spcPts val="2006"/>
              </a:spcBef>
              <a:defRPr sz="3312"/>
            </a:pPr>
            <a:r>
              <a:t>In agile: 90%!                                             (Wang, 2015)</a:t>
            </a:r>
          </a:p>
        </p:txBody>
      </p:sp>
      <p:sp>
        <p:nvSpPr>
          <p:cNvPr id="25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61</a:t>
            </a:fld>
            <a:endParaRPr/>
          </a:p>
        </p:txBody>
      </p:sp>
      <p:pic>
        <p:nvPicPr>
          <p:cNvPr id="251" name="Screen Shot 2016-08-17 at 18.00.45.png" descr="Screen Shot 2016-08-17 at 18.00.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16" y="2505602"/>
            <a:ext cx="6126969" cy="2238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Industry surve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Industry survey</a:t>
            </a:r>
          </a:p>
        </p:txBody>
      </p:sp>
      <p:sp>
        <p:nvSpPr>
          <p:cNvPr id="373" name="Survey w/182 responses &amp; 21 follow-up interviews…"/>
          <p:cNvSpPr>
            <a:spLocks noGrp="1"/>
          </p:cNvSpPr>
          <p:nvPr>
            <p:ph type="body" idx="1"/>
          </p:nvPr>
        </p:nvSpPr>
        <p:spPr>
          <a:xfrm>
            <a:off x="1642585" y="1374210"/>
            <a:ext cx="5952698" cy="3318216"/>
          </a:xfrm>
          <a:prstGeom prst="rect">
            <a:avLst/>
          </a:prstGeom>
        </p:spPr>
        <p:txBody>
          <a:bodyPr/>
          <a:lstStyle/>
          <a:p>
            <a:pPr lvl="1"/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Survey</a:t>
            </a:r>
            <a:r>
              <a:t> w/182 responses &amp; 21 follow-up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interviews</a:t>
            </a:r>
          </a:p>
          <a:p>
            <a:pPr lvl="1"/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Use</a:t>
            </a:r>
            <a:r>
              <a:t> of user stories</a:t>
            </a:r>
          </a:p>
          <a:p>
            <a:pPr lvl="2">
              <a:spcBef>
                <a:spcPts val="528"/>
              </a:spcBef>
              <a:buChar char="-"/>
            </a:pPr>
            <a:r>
              <a:t>Development Methods</a:t>
            </a:r>
          </a:p>
          <a:p>
            <a:pPr lvl="2">
              <a:spcBef>
                <a:spcPts val="528"/>
              </a:spcBef>
              <a:buChar char="-"/>
            </a:pPr>
            <a:r>
              <a:t>Templates</a:t>
            </a:r>
          </a:p>
          <a:p>
            <a:pPr lvl="1"/>
            <a:r>
              <a:t>Perception of user story </a:t>
            </a:r>
            <a:r>
              <a:rPr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effectiveness</a:t>
            </a:r>
          </a:p>
          <a:p>
            <a:pPr lvl="2">
              <a:spcBef>
                <a:spcPts val="528"/>
              </a:spcBef>
              <a:buChar char="-"/>
            </a:pPr>
            <a:r>
              <a:t>Impact on productivity?</a:t>
            </a:r>
          </a:p>
          <a:p>
            <a:pPr lvl="2">
              <a:spcBef>
                <a:spcPts val="528"/>
              </a:spcBef>
              <a:buChar char="-"/>
            </a:pPr>
            <a:r>
              <a:t>Impact on work deliverable quality?</a:t>
            </a:r>
          </a:p>
        </p:txBody>
      </p:sp>
      <p:sp>
        <p:nvSpPr>
          <p:cNvPr id="37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62</a:t>
            </a:fld>
            <a:endParaRPr/>
          </a:p>
        </p:txBody>
      </p:sp>
      <p:sp>
        <p:nvSpPr>
          <p:cNvPr id="375" name="(Lucassen et al. 2016a)"/>
          <p:cNvSpPr/>
          <p:nvPr/>
        </p:nvSpPr>
        <p:spPr>
          <a:xfrm>
            <a:off x="5323929" y="1848094"/>
            <a:ext cx="1746923" cy="2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814" tIns="26814" rIns="26814" bIns="26814" anchor="ctr">
            <a:spAutoFit/>
          </a:bodyPr>
          <a:lstStyle>
            <a:lvl1pPr>
              <a:defRPr sz="2400"/>
            </a:lvl1pPr>
          </a:lstStyle>
          <a:p>
            <a:pPr algn="ctr" defTabSz="308341" hangingPunct="0"/>
            <a:r>
              <a:rPr sz="1267" kern="0">
                <a:solidFill>
                  <a:srgbClr val="000000"/>
                </a:solidFill>
                <a:sym typeface="Helvetica Light"/>
              </a:rPr>
              <a:t>(Lucassen et al. 2016a)</a:t>
            </a:r>
          </a:p>
        </p:txBody>
      </p:sp>
      <p:sp>
        <p:nvSpPr>
          <p:cNvPr id="376" name="http://bit.ly/us_effective"/>
          <p:cNvSpPr/>
          <p:nvPr/>
        </p:nvSpPr>
        <p:spPr>
          <a:xfrm>
            <a:off x="5485832" y="2029037"/>
            <a:ext cx="1423117" cy="216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814" tIns="26814" rIns="26814" bIns="26814" anchor="ctr">
            <a:spAutoFit/>
          </a:bodyPr>
          <a:lstStyle>
            <a:lvl1pPr>
              <a:defRPr sz="2000" u="sng">
                <a:hlinkClick r:id="" action="ppaction://noaction"/>
              </a:defRPr>
            </a:lvl1pPr>
          </a:lstStyle>
          <a:p>
            <a:pPr algn="ctr" defTabSz="308341" hangingPunct="0">
              <a:defRPr u="none"/>
            </a:pPr>
            <a:r>
              <a:rPr sz="1056" kern="0">
                <a:solidFill>
                  <a:srgbClr val="000000"/>
                </a:solidFill>
                <a:sym typeface="Helvetica Light"/>
              </a:rPr>
              <a:t>http://bit.ly/us_effective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User story quality"/>
          <p:cNvSpPr>
            <a:spLocks noGrp="1"/>
          </p:cNvSpPr>
          <p:nvPr>
            <p:ph type="title"/>
          </p:nvPr>
        </p:nvSpPr>
        <p:spPr>
          <a:xfrm>
            <a:off x="1639233" y="602722"/>
            <a:ext cx="5858830" cy="11395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0000"/>
            </a:lvl1pPr>
          </a:lstStyle>
          <a:p>
            <a:r>
              <a:rPr lang="en-US" sz="3167" dirty="0"/>
              <a:t>Conceptual model and </a:t>
            </a:r>
            <a:r>
              <a:rPr sz="3167" dirty="0"/>
              <a:t>User story quality</a:t>
            </a:r>
            <a:r>
              <a:rPr lang="en-US" sz="3167" dirty="0"/>
              <a:t> framework</a:t>
            </a:r>
            <a:endParaRPr sz="3167" dirty="0"/>
          </a:p>
        </p:txBody>
      </p:sp>
      <p:sp>
        <p:nvSpPr>
          <p:cNvPr id="61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63</a:t>
            </a:fld>
            <a:endParaRPr/>
          </a:p>
        </p:txBody>
      </p:sp>
      <p:sp>
        <p:nvSpPr>
          <p:cNvPr id="613" name="Lucassen, G., Dalpiaz, F., van der Werf, J. M. E., &amp; Brinkkemper, S. (2016b) Improving agile requirements: the Quality User Story framework and tool. Requirements Engineering Journal, 1-21."/>
          <p:cNvSpPr/>
          <p:nvPr/>
        </p:nvSpPr>
        <p:spPr>
          <a:xfrm>
            <a:off x="2151903" y="3720334"/>
            <a:ext cx="4966866" cy="639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814" tIns="26814" rIns="26814" bIns="26814" anchor="ctr">
            <a:spAutoFit/>
          </a:bodyPr>
          <a:lstStyle>
            <a:lvl1pPr algn="l">
              <a:spcBef>
                <a:spcPts val="1000"/>
              </a:spcBef>
              <a:buClr>
                <a:srgbClr val="000000"/>
              </a:buClr>
              <a:defRPr sz="2400"/>
            </a:lvl1pPr>
          </a:lstStyle>
          <a:p>
            <a:pPr defTabSz="308341" hangingPunct="0"/>
            <a:r>
              <a:rPr sz="1267" kern="0">
                <a:solidFill>
                  <a:srgbClr val="000000"/>
                </a:solidFill>
                <a:sym typeface="Helvetica Light"/>
              </a:rPr>
              <a:t>Lucassen, G., Dalpiaz, F., van der Werf, J. M. E., &amp; Brinkkemper, S. (2016b) Improving agile requirements: the Quality User Story framework and tool. Requirements Engineering Journal, 1-21.</a:t>
            </a:r>
          </a:p>
        </p:txBody>
      </p:sp>
      <p:sp>
        <p:nvSpPr>
          <p:cNvPr id="614" name="http://bit.ly/improving_us"/>
          <p:cNvSpPr/>
          <p:nvPr/>
        </p:nvSpPr>
        <p:spPr>
          <a:xfrm>
            <a:off x="3639245" y="4378154"/>
            <a:ext cx="1992183" cy="24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6814" tIns="26814" rIns="26814" bIns="26814" anchor="ctr">
            <a:spAutoFit/>
          </a:bodyPr>
          <a:lstStyle>
            <a:lvl1pPr>
              <a:defRPr sz="2400" b="1" u="sng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  <a:hlinkClick r:id="" action="ppaction://noaction"/>
              </a:defRPr>
            </a:lvl1pPr>
          </a:lstStyle>
          <a:p>
            <a:pPr algn="ctr" defTabSz="308341" hangingPunct="0">
              <a:defRPr u="none"/>
            </a:pPr>
            <a:r>
              <a:rPr sz="1267" kern="0">
                <a:solidFill>
                  <a:srgbClr val="C82506"/>
                </a:solidFill>
              </a:rPr>
              <a:t>http://bit.ly/improving_us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78" y="2316696"/>
            <a:ext cx="5029645" cy="5148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onceptual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Conceptual model</a:t>
            </a:r>
          </a:p>
        </p:txBody>
      </p:sp>
      <p:sp>
        <p:nvSpPr>
          <p:cNvPr id="63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64</a:t>
            </a:fld>
            <a:endParaRPr/>
          </a:p>
        </p:txBody>
      </p:sp>
      <p:pic>
        <p:nvPicPr>
          <p:cNvPr id="63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837" y="1438310"/>
            <a:ext cx="4732327" cy="3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26" y="1171593"/>
            <a:ext cx="6479360" cy="852161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Conceptual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Conceptual model</a:t>
            </a:r>
          </a:p>
        </p:txBody>
      </p:sp>
      <p:sp>
        <p:nvSpPr>
          <p:cNvPr id="6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65</a:t>
            </a:fld>
            <a:endParaRPr/>
          </a:p>
        </p:txBody>
      </p:sp>
      <p:pic>
        <p:nvPicPr>
          <p:cNvPr id="642" name="Conceptual model simple.pdf" descr="Conceptual model simpl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267" y="2590991"/>
            <a:ext cx="5205466" cy="1544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onceptual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Conceptual model</a:t>
            </a:r>
          </a:p>
        </p:txBody>
      </p:sp>
      <p:sp>
        <p:nvSpPr>
          <p:cNvPr id="64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66</a:t>
            </a:fld>
            <a:endParaRPr/>
          </a:p>
        </p:txBody>
      </p:sp>
      <p:pic>
        <p:nvPicPr>
          <p:cNvPr id="646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67" y="2590991"/>
            <a:ext cx="5205467" cy="1544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61" y="1192079"/>
            <a:ext cx="6532678" cy="831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Means concep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Means concepts</a:t>
            </a:r>
          </a:p>
        </p:txBody>
      </p:sp>
      <p:sp>
        <p:nvSpPr>
          <p:cNvPr id="65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67</a:t>
            </a:fld>
            <a:endParaRPr/>
          </a:p>
        </p:txBody>
      </p:sp>
      <p:pic>
        <p:nvPicPr>
          <p:cNvPr id="651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95" y="1625409"/>
            <a:ext cx="4627149" cy="3162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2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005" y="1129443"/>
            <a:ext cx="6555991" cy="39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pasted-image.pdf" descr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674" y="1149554"/>
            <a:ext cx="127366" cy="3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pasted-image.pdf" descr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822" y="1154810"/>
            <a:ext cx="837934" cy="3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pasted-image.pdf" descr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4537" y="1149554"/>
            <a:ext cx="831230" cy="3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asted-image.pdf" descr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9211" y="1154810"/>
            <a:ext cx="549685" cy="3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pasted-image.pdf" descr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781" y="2406544"/>
            <a:ext cx="1557435" cy="80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pasted-image.pdf" descr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3852" y="2406544"/>
            <a:ext cx="1557436" cy="80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9" name="pasted-image.pdf" descr="pasted-imag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9110" y="2406544"/>
            <a:ext cx="1557435" cy="80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asted-image.pdf" descr="pasted-image.pd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5336" y="1625409"/>
            <a:ext cx="1557435" cy="80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image.pdf" descr="pasted-image.pdf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15321" y="1625409"/>
            <a:ext cx="1557435" cy="808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image.pdf" descr="pasted-image.pdf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6637" y="1149554"/>
            <a:ext cx="2332806" cy="355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3" grpId="0" animBg="1" advAuto="0"/>
      <p:bldP spid="654" grpId="0" animBg="1" advAuto="0"/>
      <p:bldP spid="655" grpId="0" animBg="1" advAuto="0"/>
      <p:bldP spid="656" grpId="0" animBg="1" advAuto="0"/>
      <p:bldP spid="657" grpId="0" animBg="1" advAuto="0"/>
      <p:bldP spid="658" grpId="0" animBg="1" advAuto="0"/>
      <p:bldP spid="659" grpId="0" animBg="1" advAuto="0"/>
      <p:bldP spid="660" grpId="0" animBg="1" advAuto="0"/>
      <p:bldP spid="661" grpId="0" animBg="1" advAuto="0"/>
      <p:bldP spid="662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Ends concep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Ends concepts</a:t>
            </a:r>
          </a:p>
        </p:txBody>
      </p:sp>
      <p:sp>
        <p:nvSpPr>
          <p:cNvPr id="66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68</a:t>
            </a:fld>
            <a:endParaRPr/>
          </a:p>
        </p:txBody>
      </p:sp>
      <p:pic>
        <p:nvPicPr>
          <p:cNvPr id="665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45" y="1364155"/>
            <a:ext cx="5242111" cy="395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asted-image.pdf" descr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990" y="2375679"/>
            <a:ext cx="4388021" cy="2249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pasted-image.pdf" descr="pasted-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945" y="1384266"/>
            <a:ext cx="5242111" cy="3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pasted-image.pdf" descr="pasted-ima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072" y="1384266"/>
            <a:ext cx="1380914" cy="35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pasted-image.pdf" descr="pasted-imag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671" y="2379731"/>
            <a:ext cx="1456175" cy="748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pasted-image.pdf" descr="pasted-image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021" y="2379731"/>
            <a:ext cx="1456175" cy="748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pasted-image.pdf" descr="pasted-image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6908" y="2379731"/>
            <a:ext cx="1456175" cy="748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pasted-image.pdf" descr="pasted-image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4866" y="1384266"/>
            <a:ext cx="925079" cy="355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" grpId="0" animBg="1" advAuto="0"/>
      <p:bldP spid="669" grpId="0" animBg="1" advAuto="0"/>
      <p:bldP spid="670" grpId="0" animBg="1" advAuto="0"/>
      <p:bldP spid="671" grpId="0" animBg="1" advAuto="0"/>
      <p:bldP spid="672" grpId="0" animBg="1" advAuto="0"/>
      <p:bldP spid="67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onceptual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Conceptual model</a:t>
            </a:r>
          </a:p>
        </p:txBody>
      </p:sp>
      <p:sp>
        <p:nvSpPr>
          <p:cNvPr id="6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69</a:t>
            </a:fld>
            <a:endParaRPr/>
          </a:p>
        </p:txBody>
      </p:sp>
      <p:pic>
        <p:nvPicPr>
          <p:cNvPr id="677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837" y="1438310"/>
            <a:ext cx="4732327" cy="3196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1079" b="11079"/>
          <a:stretch/>
        </p:blipFill>
        <p:spPr>
          <a:xfrm>
            <a:off x="4429031" y="1298217"/>
            <a:ext cx="3385709" cy="299870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429492" y="1068126"/>
            <a:ext cx="2046259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r>
              <a:rPr lang="en-GB" dirty="0"/>
              <a:t>Job to be done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29492" y="1372078"/>
            <a:ext cx="3467250" cy="2242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0" anchor="t" anchorCtr="0">
            <a:noAutofit/>
          </a:bodyPr>
          <a:lstStyle/>
          <a:p>
            <a:pPr marL="0" indent="0">
              <a:buSzPts val="2000"/>
            </a:pPr>
            <a:r>
              <a:rPr lang="en-GB" sz="1126" i="1" dirty="0"/>
              <a:t>A </a:t>
            </a:r>
            <a:r>
              <a:rPr lang="en-GB" sz="1126" i="1" dirty="0">
                <a:solidFill>
                  <a:srgbClr val="FF0000"/>
                </a:solidFill>
              </a:rPr>
              <a:t>Job to be done </a:t>
            </a:r>
            <a:r>
              <a:rPr lang="en-GB" sz="1126" i="1" dirty="0"/>
              <a:t>is the process a consumer goes through whenever aiming to transform the existing life-situation into a preferred one, but cannot because there are constraints.</a:t>
            </a:r>
            <a:r>
              <a:rPr lang="en-GB" sz="1126" dirty="0"/>
              <a:t> (Klement, 2016)</a:t>
            </a:r>
            <a:endParaRPr sz="1126" dirty="0"/>
          </a:p>
          <a:p>
            <a:pPr marL="0" indent="0">
              <a:buSzPts val="2000"/>
            </a:pPr>
            <a:endParaRPr sz="1126" dirty="0"/>
          </a:p>
          <a:p>
            <a:pPr marL="0" indent="0">
              <a:buSzPts val="2000"/>
            </a:pPr>
            <a:r>
              <a:rPr lang="en-GB" sz="1126" dirty="0"/>
              <a:t>Template: </a:t>
            </a:r>
            <a:endParaRPr sz="1126" dirty="0"/>
          </a:p>
          <a:p>
            <a:pPr marL="0" indent="0">
              <a:buSzPts val="2000"/>
            </a:pPr>
            <a:r>
              <a:rPr lang="en-GB" sz="1126" b="1" dirty="0"/>
              <a:t>Help me</a:t>
            </a:r>
            <a:r>
              <a:rPr lang="en-GB" sz="1126" dirty="0"/>
              <a:t> &lt;verb&gt; &lt;noun phrase&gt;</a:t>
            </a:r>
            <a:endParaRPr dirty="0"/>
          </a:p>
          <a:p>
            <a:pPr marL="0" indent="0">
              <a:buSzPts val="2000"/>
            </a:pPr>
            <a:endParaRPr lang="en-US" sz="1126" b="1" dirty="0"/>
          </a:p>
          <a:p>
            <a:pPr marL="0" indent="0">
              <a:buSzPts val="2000"/>
            </a:pPr>
            <a:r>
              <a:rPr lang="en-US" sz="1126" dirty="0"/>
              <a:t>Google-maps:</a:t>
            </a:r>
            <a:endParaRPr sz="1126" dirty="0"/>
          </a:p>
          <a:p>
            <a:pPr marL="0" indent="0">
              <a:buSzPts val="2000"/>
            </a:pPr>
            <a:r>
              <a:rPr lang="en-GB" sz="1126" b="1" dirty="0"/>
              <a:t>“Help me plan a route to my destination.”</a:t>
            </a:r>
            <a:endParaRPr sz="1126" b="1" dirty="0"/>
          </a:p>
        </p:txBody>
      </p:sp>
      <p:sp>
        <p:nvSpPr>
          <p:cNvPr id="88" name="Google Shape;88;p17"/>
          <p:cNvSpPr txBox="1"/>
          <p:nvPr/>
        </p:nvSpPr>
        <p:spPr>
          <a:xfrm>
            <a:off x="429492" y="612198"/>
            <a:ext cx="3867666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689" b="1" kern="0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Requirements engineering</a:t>
            </a:r>
            <a:endParaRPr sz="2322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161647" y="623277"/>
            <a:ext cx="2701755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689" b="1" kern="0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Software (architecture)</a:t>
            </a:r>
            <a:br>
              <a:rPr lang="en-GB" sz="1295" b="1" kern="0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295" b="1" kern="0" dirty="0">
              <a:solidFill>
                <a:prstClr val="black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308341" hangingPunct="0">
              <a:buClr>
                <a:prstClr val="black"/>
              </a:buClr>
              <a:buSzPts val="2300"/>
            </a:pPr>
            <a:r>
              <a:rPr lang="en-GB" sz="1295" b="1" kern="0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Application: Maps</a:t>
            </a:r>
            <a:endParaRPr sz="2026" kern="0" dirty="0">
              <a:solidFill>
                <a:srgbClr val="000000"/>
              </a:solidFill>
              <a:sym typeface="Helvetica Ligh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onceptual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Google language tooling</a:t>
            </a:r>
            <a:endParaRPr dirty="0"/>
          </a:p>
        </p:txBody>
      </p:sp>
      <p:sp>
        <p:nvSpPr>
          <p:cNvPr id="6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70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881"/>
            <a:ext cx="9144000" cy="13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97074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onceptual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Larger sentences</a:t>
            </a:r>
            <a:endParaRPr dirty="0"/>
          </a:p>
        </p:txBody>
      </p:sp>
      <p:sp>
        <p:nvSpPr>
          <p:cNvPr id="6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94"/>
          <a:stretch/>
        </p:blipFill>
        <p:spPr>
          <a:xfrm>
            <a:off x="0" y="1374211"/>
            <a:ext cx="6291473" cy="1482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2" r="24630"/>
          <a:stretch/>
        </p:blipFill>
        <p:spPr>
          <a:xfrm>
            <a:off x="4053421" y="3027679"/>
            <a:ext cx="4808477" cy="1217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9"/>
          <a:stretch/>
        </p:blipFill>
        <p:spPr>
          <a:xfrm>
            <a:off x="157468" y="3758268"/>
            <a:ext cx="4732018" cy="137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5171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onceptual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Ontology tooling</a:t>
            </a:r>
            <a:endParaRPr dirty="0"/>
          </a:p>
        </p:txBody>
      </p:sp>
      <p:sp>
        <p:nvSpPr>
          <p:cNvPr id="6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955" y="1388142"/>
            <a:ext cx="5198461" cy="36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8311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Quality problems in practi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6570">
              <a:defRPr sz="6800"/>
            </a:lvl1pPr>
          </a:lstStyle>
          <a:p>
            <a:r>
              <a:rPr sz="4400" dirty="0"/>
              <a:t>Quality problems in practice</a:t>
            </a:r>
          </a:p>
        </p:txBody>
      </p:sp>
      <p:sp>
        <p:nvSpPr>
          <p:cNvPr id="686" name="Model captures correct stories…"/>
          <p:cNvSpPr>
            <a:spLocks noGrp="1"/>
          </p:cNvSpPr>
          <p:nvPr>
            <p:ph type="body" idx="1"/>
          </p:nvPr>
        </p:nvSpPr>
        <p:spPr>
          <a:xfrm>
            <a:off x="4463746" y="1377562"/>
            <a:ext cx="3145521" cy="331821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1400" dirty="0"/>
              <a:t>Model captures </a:t>
            </a:r>
            <a:r>
              <a:rPr sz="1400" dirty="0">
                <a:solidFill>
                  <a:schemeClr val="accent5"/>
                </a:solidFill>
              </a:rPr>
              <a:t>correct</a:t>
            </a:r>
            <a:r>
              <a:rPr sz="1400" dirty="0"/>
              <a:t> stories</a:t>
            </a:r>
          </a:p>
          <a:p>
            <a:r>
              <a:rPr sz="1400" dirty="0"/>
              <a:t>Stories from practitioners:</a:t>
            </a:r>
          </a:p>
          <a:p>
            <a:pPr lvl="1">
              <a:spcBef>
                <a:spcPts val="528"/>
              </a:spcBef>
              <a:buChar char="-"/>
              <a:defRPr sz="3000"/>
            </a:pPr>
            <a:r>
              <a:rPr sz="1400" dirty="0"/>
              <a:t>Too long</a:t>
            </a:r>
          </a:p>
          <a:p>
            <a:pPr lvl="1">
              <a:spcBef>
                <a:spcPts val="528"/>
              </a:spcBef>
              <a:buChar char="-"/>
              <a:defRPr sz="3000"/>
            </a:pPr>
            <a:r>
              <a:rPr sz="1400" dirty="0"/>
              <a:t>Unnecessary information</a:t>
            </a:r>
          </a:p>
          <a:p>
            <a:pPr lvl="1">
              <a:spcBef>
                <a:spcPts val="528"/>
              </a:spcBef>
              <a:buChar char="-"/>
              <a:defRPr sz="3000"/>
            </a:pPr>
            <a:r>
              <a:rPr sz="1400" dirty="0"/>
              <a:t>Too little information</a:t>
            </a:r>
          </a:p>
          <a:p>
            <a:pPr lvl="1">
              <a:spcBef>
                <a:spcPts val="528"/>
              </a:spcBef>
              <a:buChar char="-"/>
              <a:defRPr sz="3000"/>
            </a:pPr>
            <a:r>
              <a:rPr sz="1400" dirty="0"/>
              <a:t>Inconsistent</a:t>
            </a:r>
          </a:p>
          <a:p>
            <a:pPr lvl="1">
              <a:spcBef>
                <a:spcPts val="528"/>
              </a:spcBef>
              <a:buChar char="-"/>
              <a:defRPr sz="3000"/>
            </a:pPr>
            <a:r>
              <a:rPr sz="1400" dirty="0"/>
              <a:t>Irrelevant</a:t>
            </a:r>
          </a:p>
          <a:p>
            <a:pPr lvl="1">
              <a:spcBef>
                <a:spcPts val="528"/>
              </a:spcBef>
              <a:buChar char="-"/>
              <a:defRPr sz="3000"/>
            </a:pPr>
            <a:r>
              <a:rPr sz="1400" dirty="0"/>
              <a:t>Ambiguous</a:t>
            </a:r>
          </a:p>
        </p:txBody>
      </p:sp>
      <p:sp>
        <p:nvSpPr>
          <p:cNvPr id="6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73</a:t>
            </a:fld>
            <a:endParaRPr/>
          </a:p>
        </p:txBody>
      </p:sp>
      <p:pic>
        <p:nvPicPr>
          <p:cNvPr id="68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54" y="1974259"/>
            <a:ext cx="3145521" cy="2124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“As a Visitor, I want to buy an event ticket”…"/>
          <p:cNvSpPr>
            <a:spLocks noGrp="1"/>
          </p:cNvSpPr>
          <p:nvPr>
            <p:ph type="body" idx="1"/>
          </p:nvPr>
        </p:nvSpPr>
        <p:spPr>
          <a:xfrm>
            <a:off x="1642585" y="1377562"/>
            <a:ext cx="5858830" cy="3318216"/>
          </a:xfrm>
          <a:prstGeom prst="rect">
            <a:avLst/>
          </a:prstGeom>
        </p:spPr>
        <p:txBody>
          <a:bodyPr/>
          <a:lstStyle/>
          <a:p>
            <a:r>
              <a:t>“As a Visitor, I want to buy an event ticket”</a:t>
            </a:r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r>
              <a:t>“As a Visitor, I want to be notified when an event is close to becoming sold out, so that I do not miss the event”  </a:t>
            </a:r>
          </a:p>
        </p:txBody>
      </p:sp>
      <p:sp>
        <p:nvSpPr>
          <p:cNvPr id="1359" name="Slide Number"/>
          <p:cNvSpPr>
            <a:spLocks noGrp="1"/>
          </p:cNvSpPr>
          <p:nvPr>
            <p:ph type="sldNum" sz="quarter" idx="2"/>
          </p:nvPr>
        </p:nvSpPr>
        <p:spPr>
          <a:xfrm>
            <a:off x="4437850" y="4883475"/>
            <a:ext cx="250068" cy="24878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74</a:t>
            </a:fld>
            <a:endParaRPr/>
          </a:p>
        </p:txBody>
      </p:sp>
      <p:pic>
        <p:nvPicPr>
          <p:cNvPr id="1358" name="pasted-image.pdf" descr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96" y="2430909"/>
            <a:ext cx="5641208" cy="684553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Going from…"/>
          <p:cNvSpPr/>
          <p:nvPr/>
        </p:nvSpPr>
        <p:spPr>
          <a:xfrm>
            <a:off x="1153055" y="15501"/>
            <a:ext cx="6837891" cy="1139590"/>
          </a:xfrm>
          <a:prstGeom prst="rect">
            <a:avLst/>
          </a:prstGeom>
          <a:ln w="254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814" tIns="26814" rIns="26814" bIns="26814" anchor="ctr">
            <a:normAutofit/>
          </a:bodyPr>
          <a:lstStyle>
            <a:lvl1pPr>
              <a:defRPr sz="8000"/>
            </a:lvl1pPr>
          </a:lstStyle>
          <a:p>
            <a:pPr algn="ctr" defTabSz="308341" hangingPunct="0"/>
            <a:r>
              <a:rPr sz="3600" kern="0" dirty="0">
                <a:solidFill>
                  <a:srgbClr val="000000"/>
                </a:solidFill>
                <a:sym typeface="Helvetica Light"/>
              </a:rPr>
              <a:t>Going from…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5" name="image5.png" descr="imag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9" y="-1"/>
            <a:ext cx="8244178" cy="5148263"/>
          </a:xfrm>
          <a:prstGeom prst="rect">
            <a:avLst/>
          </a:prstGeom>
          <a:ln w="12700">
            <a:miter lim="400000"/>
          </a:ln>
        </p:spPr>
      </p:pic>
      <p:sp>
        <p:nvSpPr>
          <p:cNvPr id="1366" name="Slide Number"/>
          <p:cNvSpPr>
            <a:spLocks noGrp="1"/>
          </p:cNvSpPr>
          <p:nvPr>
            <p:ph type="sldNum" sz="quarter" idx="2"/>
          </p:nvPr>
        </p:nvSpPr>
        <p:spPr>
          <a:xfrm>
            <a:off x="4437850" y="4883475"/>
            <a:ext cx="250068" cy="24878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75</a:t>
            </a:fld>
            <a:endParaRPr/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W4 – User stories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Exercise: Identify and write some User Stories for your product idea, based on the Jobs and Epic Stories you created in W2 and W3.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We expect 3 to 5 per Epic Story for this workshop. Later about 20-30 can be the refinement of an Epic Story.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You do not have to do this for all Jobs and Epic Stories. Restrict yourselves to the most prominent ones.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Use the template.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536575" indent="0">
              <a:buNone/>
            </a:pPr>
            <a:r>
              <a:rPr lang="en-US" sz="1400" i="1" dirty="0"/>
              <a:t>“</a:t>
            </a:r>
            <a:r>
              <a:rPr lang="en-US" sz="1400" b="1" i="1" dirty="0"/>
              <a:t>As a </a:t>
            </a:r>
            <a:r>
              <a:rPr lang="en-US" sz="1400" i="1" dirty="0"/>
              <a:t>&lt;role&gt;, </a:t>
            </a:r>
            <a:r>
              <a:rPr lang="en-US" sz="1400" b="1" i="1" dirty="0"/>
              <a:t>I want </a:t>
            </a:r>
            <a:r>
              <a:rPr lang="en-US" sz="1400" i="1" dirty="0"/>
              <a:t>&lt;action&gt;, </a:t>
            </a:r>
            <a:r>
              <a:rPr lang="en-US" sz="1400" b="1" i="1" dirty="0"/>
              <a:t>so that </a:t>
            </a:r>
            <a:r>
              <a:rPr lang="en-US" sz="1400" i="1" dirty="0"/>
              <a:t>&lt;benefit&gt;”  </a:t>
            </a:r>
          </a:p>
          <a:p>
            <a:pPr marL="536575" indent="0">
              <a:buNone/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“As a Visitor, I want to be notified when an event is close to becoming sold out, so that I do not miss the event”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0790697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this Workshop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  <a:p>
            <a:r>
              <a:rPr lang="en-US" dirty="0"/>
              <a:t>Overview of the approach</a:t>
            </a:r>
          </a:p>
          <a:p>
            <a:pPr lvl="1"/>
            <a:r>
              <a:rPr lang="en-US" dirty="0"/>
              <a:t>W1 - Brainstorm</a:t>
            </a:r>
          </a:p>
          <a:p>
            <a:pPr lvl="1"/>
            <a:r>
              <a:rPr lang="en-US" dirty="0"/>
              <a:t>W2 - Jobs</a:t>
            </a:r>
          </a:p>
          <a:p>
            <a:pPr lvl="1"/>
            <a:r>
              <a:rPr lang="en-US" dirty="0"/>
              <a:t>W3 - Epic Stories</a:t>
            </a:r>
          </a:p>
          <a:p>
            <a:pPr lvl="1"/>
            <a:r>
              <a:rPr lang="en-US" dirty="0"/>
              <a:t>W4 - User Stories</a:t>
            </a:r>
          </a:p>
          <a:p>
            <a:pPr lvl="1"/>
            <a:r>
              <a:rPr lang="en-US" dirty="0"/>
              <a:t>W5 - Modules</a:t>
            </a:r>
          </a:p>
          <a:p>
            <a:pPr lvl="1"/>
            <a:r>
              <a:rPr lang="en-US" dirty="0"/>
              <a:t>W6 - Features</a:t>
            </a:r>
          </a:p>
          <a:p>
            <a:pPr lvl="1"/>
            <a:r>
              <a:rPr lang="en-US" dirty="0"/>
              <a:t>W7 – Reflection</a:t>
            </a:r>
          </a:p>
          <a:p>
            <a:r>
              <a:rPr lang="en-US" dirty="0"/>
              <a:t>Discussion</a:t>
            </a:r>
          </a:p>
          <a:p>
            <a:endParaRPr lang="nl-NL" dirty="0"/>
          </a:p>
        </p:txBody>
      </p:sp>
      <p:grpSp>
        <p:nvGrpSpPr>
          <p:cNvPr id="4" name="Group 3"/>
          <p:cNvGrpSpPr/>
          <p:nvPr/>
        </p:nvGrpSpPr>
        <p:grpSpPr>
          <a:xfrm>
            <a:off x="5175726" y="1581538"/>
            <a:ext cx="3292413" cy="2557216"/>
            <a:chOff x="4897430" y="1165311"/>
            <a:chExt cx="4053662" cy="338967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48287"/>
            <a:stretch/>
          </p:blipFill>
          <p:spPr>
            <a:xfrm>
              <a:off x="4897430" y="1165311"/>
              <a:ext cx="2099718" cy="33896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51877" b="45533"/>
            <a:stretch/>
          </p:blipFill>
          <p:spPr>
            <a:xfrm>
              <a:off x="6997148" y="1165311"/>
              <a:ext cx="1953944" cy="1846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5657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sz="2703"/>
              <a:t>Functional Architectures</a:t>
            </a:r>
            <a:endParaRPr lang="en-US" sz="2703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372870"/>
            <a:ext cx="6182139" cy="297455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ct val="45000"/>
              </a:spcBef>
            </a:pPr>
            <a:r>
              <a:rPr lang="nl-NL" sz="1600" dirty="0"/>
              <a:t>A </a:t>
            </a:r>
            <a:r>
              <a:rPr lang="nl-NL" sz="1600" dirty="0" err="1">
                <a:solidFill>
                  <a:srgbClr val="FF5050"/>
                </a:solidFill>
              </a:rPr>
              <a:t>functional</a:t>
            </a:r>
            <a:r>
              <a:rPr lang="nl-NL" sz="1600" dirty="0">
                <a:solidFill>
                  <a:srgbClr val="FF5050"/>
                </a:solidFill>
              </a:rPr>
              <a:t> view </a:t>
            </a:r>
            <a:r>
              <a:rPr lang="nl-NL" sz="1600" dirty="0"/>
              <a:t>is </a:t>
            </a:r>
            <a:r>
              <a:rPr lang="nl-NL" sz="1600" dirty="0" err="1"/>
              <a:t>an</a:t>
            </a:r>
            <a:r>
              <a:rPr lang="nl-NL" sz="1600" dirty="0"/>
              <a:t> </a:t>
            </a:r>
            <a:r>
              <a:rPr lang="nl-NL" sz="1600" dirty="0" err="1"/>
              <a:t>architectural</a:t>
            </a:r>
            <a:r>
              <a:rPr lang="nl-NL" sz="1600" dirty="0"/>
              <a:t> model </a:t>
            </a:r>
            <a:r>
              <a:rPr lang="nl-NL" sz="1600" dirty="0" err="1"/>
              <a:t>from</a:t>
            </a:r>
            <a:r>
              <a:rPr lang="nl-NL" sz="1600" dirty="0"/>
              <a:t> a </a:t>
            </a:r>
            <a:r>
              <a:rPr lang="nl-NL" sz="1600" dirty="0" err="1">
                <a:solidFill>
                  <a:srgbClr val="FF5050"/>
                </a:solidFill>
              </a:rPr>
              <a:t>usage</a:t>
            </a:r>
            <a:r>
              <a:rPr lang="nl-NL" sz="1600" dirty="0"/>
              <a:t> </a:t>
            </a:r>
            <a:r>
              <a:rPr lang="nl-NL" sz="1600" dirty="0" err="1"/>
              <a:t>perspective</a:t>
            </a:r>
            <a:endParaRPr lang="nl-NL" sz="1600" dirty="0"/>
          </a:p>
          <a:p>
            <a:pPr>
              <a:lnSpc>
                <a:spcPct val="90000"/>
              </a:lnSpc>
              <a:spcBef>
                <a:spcPct val="45000"/>
              </a:spcBef>
            </a:pPr>
            <a:r>
              <a:rPr lang="nl-NL" sz="1600" dirty="0" err="1"/>
              <a:t>So</a:t>
            </a:r>
            <a:r>
              <a:rPr lang="nl-NL" sz="1600" dirty="0"/>
              <a:t> the </a:t>
            </a:r>
            <a:r>
              <a:rPr lang="nl-NL" sz="1600" dirty="0" err="1"/>
              <a:t>functional</a:t>
            </a:r>
            <a:r>
              <a:rPr lang="nl-NL" sz="1600" dirty="0"/>
              <a:t> </a:t>
            </a:r>
            <a:r>
              <a:rPr lang="nl-NL" sz="1600" dirty="0" err="1"/>
              <a:t>architecture</a:t>
            </a:r>
            <a:r>
              <a:rPr lang="nl-NL" sz="1600" dirty="0"/>
              <a:t> </a:t>
            </a:r>
            <a:r>
              <a:rPr lang="nl-NL" sz="1600" dirty="0" err="1"/>
              <a:t>should</a:t>
            </a:r>
            <a:r>
              <a:rPr lang="nl-NL" sz="1600" dirty="0"/>
              <a:t> </a:t>
            </a:r>
            <a:r>
              <a:rPr lang="nl-NL" sz="1600" dirty="0" err="1">
                <a:solidFill>
                  <a:srgbClr val="FF5050"/>
                </a:solidFill>
              </a:rPr>
              <a:t>resemble</a:t>
            </a:r>
            <a:r>
              <a:rPr lang="nl-NL" sz="1600" dirty="0"/>
              <a:t> the </a:t>
            </a:r>
            <a:r>
              <a:rPr lang="nl-NL" sz="1600" dirty="0" err="1"/>
              <a:t>enterprise</a:t>
            </a:r>
            <a:r>
              <a:rPr lang="nl-NL" sz="1600" dirty="0"/>
              <a:t> </a:t>
            </a:r>
            <a:r>
              <a:rPr lang="nl-NL" sz="1600" dirty="0" err="1"/>
              <a:t>functions</a:t>
            </a:r>
            <a:r>
              <a:rPr lang="nl-NL" sz="1600" dirty="0"/>
              <a:t> of the </a:t>
            </a:r>
            <a:r>
              <a:rPr lang="nl-NL" sz="1600" dirty="0">
                <a:solidFill>
                  <a:srgbClr val="FF5050"/>
                </a:solidFill>
              </a:rPr>
              <a:t>customer </a:t>
            </a:r>
            <a:r>
              <a:rPr lang="nl-NL" sz="1600" dirty="0" err="1">
                <a:solidFill>
                  <a:srgbClr val="FF5050"/>
                </a:solidFill>
              </a:rPr>
              <a:t>organisation</a:t>
            </a:r>
            <a:r>
              <a:rPr lang="nl-NL" sz="1600" dirty="0">
                <a:solidFill>
                  <a:srgbClr val="FF5050"/>
                </a:solidFill>
              </a:rPr>
              <a:t> or user context</a:t>
            </a:r>
          </a:p>
          <a:p>
            <a:pPr lvl="1">
              <a:lnSpc>
                <a:spcPct val="90000"/>
              </a:lnSpc>
              <a:spcBef>
                <a:spcPct val="45000"/>
              </a:spcBef>
            </a:pPr>
            <a:r>
              <a:rPr lang="nl-NL" sz="1400" dirty="0" err="1"/>
              <a:t>Names</a:t>
            </a:r>
            <a:r>
              <a:rPr lang="nl-NL" sz="1400" dirty="0"/>
              <a:t> of </a:t>
            </a:r>
            <a:r>
              <a:rPr lang="nl-NL" sz="1400" dirty="0">
                <a:solidFill>
                  <a:srgbClr val="FF5050"/>
                </a:solidFill>
              </a:rPr>
              <a:t>modules</a:t>
            </a:r>
            <a:r>
              <a:rPr lang="nl-NL" sz="1400" dirty="0"/>
              <a:t> </a:t>
            </a:r>
            <a:r>
              <a:rPr lang="nl-NL" sz="1400" dirty="0" err="1"/>
              <a:t>should</a:t>
            </a:r>
            <a:r>
              <a:rPr lang="nl-NL" sz="1400" dirty="0"/>
              <a:t> </a:t>
            </a:r>
            <a:r>
              <a:rPr lang="nl-NL" sz="1400" dirty="0" err="1"/>
              <a:t>resemble</a:t>
            </a:r>
            <a:r>
              <a:rPr lang="nl-NL" sz="1400" dirty="0"/>
              <a:t> the </a:t>
            </a:r>
            <a:r>
              <a:rPr lang="nl-NL" sz="1400" dirty="0" err="1"/>
              <a:t>names</a:t>
            </a:r>
            <a:r>
              <a:rPr lang="nl-NL" sz="1400" dirty="0"/>
              <a:t> of </a:t>
            </a:r>
            <a:r>
              <a:rPr lang="nl-NL" sz="1400" dirty="0" err="1">
                <a:solidFill>
                  <a:srgbClr val="FF5050"/>
                </a:solidFill>
              </a:rPr>
              <a:t>enterprise</a:t>
            </a:r>
            <a:r>
              <a:rPr lang="nl-NL" sz="1400" dirty="0">
                <a:solidFill>
                  <a:srgbClr val="FF5050"/>
                </a:solidFill>
              </a:rPr>
              <a:t> </a:t>
            </a:r>
            <a:r>
              <a:rPr lang="nl-NL" sz="1400" dirty="0" err="1">
                <a:solidFill>
                  <a:srgbClr val="FF5050"/>
                </a:solidFill>
              </a:rPr>
              <a:t>functions</a:t>
            </a:r>
            <a:endParaRPr lang="nl-NL" sz="1400" dirty="0">
              <a:solidFill>
                <a:srgbClr val="FF5050"/>
              </a:solidFill>
            </a:endParaRPr>
          </a:p>
          <a:p>
            <a:pPr lvl="1">
              <a:lnSpc>
                <a:spcPct val="90000"/>
              </a:lnSpc>
              <a:spcBef>
                <a:spcPct val="45000"/>
              </a:spcBef>
            </a:pPr>
            <a:r>
              <a:rPr lang="nl-NL" sz="1400" dirty="0" err="1">
                <a:solidFill>
                  <a:srgbClr val="FF5050"/>
                </a:solidFill>
              </a:rPr>
              <a:t>Flows</a:t>
            </a:r>
            <a:r>
              <a:rPr lang="nl-NL" sz="1400" dirty="0"/>
              <a:t> in </a:t>
            </a:r>
            <a:r>
              <a:rPr lang="nl-NL" sz="1400" dirty="0" err="1"/>
              <a:t>functional</a:t>
            </a:r>
            <a:r>
              <a:rPr lang="nl-NL" sz="1400" dirty="0"/>
              <a:t> </a:t>
            </a:r>
            <a:r>
              <a:rPr lang="nl-NL" sz="1400" dirty="0" err="1"/>
              <a:t>architecture</a:t>
            </a:r>
            <a:r>
              <a:rPr lang="nl-NL" sz="1400" dirty="0"/>
              <a:t> </a:t>
            </a:r>
            <a:r>
              <a:rPr lang="nl-NL" sz="1400" dirty="0" err="1"/>
              <a:t>resemble</a:t>
            </a:r>
            <a:r>
              <a:rPr lang="nl-NL" sz="1400" dirty="0"/>
              <a:t> the </a:t>
            </a:r>
            <a:r>
              <a:rPr lang="nl-NL" sz="1400" dirty="0" err="1">
                <a:solidFill>
                  <a:srgbClr val="FF5050"/>
                </a:solidFill>
              </a:rPr>
              <a:t>interactions</a:t>
            </a:r>
            <a:r>
              <a:rPr lang="nl-NL" sz="1400" dirty="0"/>
              <a:t> in the customer domain</a:t>
            </a:r>
          </a:p>
          <a:p>
            <a:pPr>
              <a:lnSpc>
                <a:spcPct val="90000"/>
              </a:lnSpc>
              <a:spcBef>
                <a:spcPct val="45000"/>
              </a:spcBef>
            </a:pPr>
            <a:r>
              <a:rPr lang="nl-NL" sz="1600" dirty="0"/>
              <a:t>Standard </a:t>
            </a:r>
            <a:r>
              <a:rPr lang="nl-NL" sz="1600" dirty="0" err="1"/>
              <a:t>functional</a:t>
            </a:r>
            <a:r>
              <a:rPr lang="nl-NL" sz="1600" dirty="0"/>
              <a:t> </a:t>
            </a:r>
            <a:r>
              <a:rPr lang="nl-NL" sz="1600" dirty="0" err="1"/>
              <a:t>architecture</a:t>
            </a:r>
            <a:r>
              <a:rPr lang="nl-NL" sz="1600" dirty="0"/>
              <a:t> is </a:t>
            </a:r>
            <a:r>
              <a:rPr lang="nl-NL" sz="1600" dirty="0" err="1"/>
              <a:t>called</a:t>
            </a:r>
            <a:r>
              <a:rPr lang="nl-NL" sz="1600" dirty="0"/>
              <a:t> </a:t>
            </a:r>
            <a:r>
              <a:rPr lang="nl-NL" sz="1600" dirty="0">
                <a:solidFill>
                  <a:srgbClr val="FF5050"/>
                </a:solidFill>
              </a:rPr>
              <a:t>Reference Architecture</a:t>
            </a:r>
          </a:p>
          <a:p>
            <a:pPr marL="0" indent="0">
              <a:lnSpc>
                <a:spcPct val="90000"/>
              </a:lnSpc>
              <a:spcBef>
                <a:spcPct val="45000"/>
              </a:spcBef>
              <a:buNone/>
            </a:pPr>
            <a:endParaRPr lang="nl-NL" sz="1600" dirty="0"/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74" name="Rectangle 70"/>
          <p:cNvSpPr>
            <a:spLocks noChangeArrowheads="1"/>
          </p:cNvSpPr>
          <p:nvPr/>
        </p:nvSpPr>
        <p:spPr bwMode="auto">
          <a:xfrm>
            <a:off x="1711854" y="3012522"/>
            <a:ext cx="5434277" cy="2482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nl-NL" sz="1013"/>
          </a:p>
        </p:txBody>
      </p:sp>
      <p:grpSp>
        <p:nvGrpSpPr>
          <p:cNvPr id="226306" name="Group 2"/>
          <p:cNvGrpSpPr>
            <a:grpSpLocks/>
          </p:cNvGrpSpPr>
          <p:nvPr/>
        </p:nvGrpSpPr>
        <p:grpSpPr bwMode="auto">
          <a:xfrm>
            <a:off x="2055072" y="1315667"/>
            <a:ext cx="2059305" cy="343218"/>
            <a:chOff x="816" y="1248"/>
            <a:chExt cx="1728" cy="288"/>
          </a:xfrm>
        </p:grpSpPr>
        <p:sp>
          <p:nvSpPr>
            <p:cNvPr id="226307" name="Rectangle 3"/>
            <p:cNvSpPr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nl-NL" sz="1013"/>
            </a:p>
          </p:txBody>
        </p:sp>
        <p:sp>
          <p:nvSpPr>
            <p:cNvPr id="226308" name="Text Box 4"/>
            <p:cNvSpPr txBox="1"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nl-NL" sz="1351"/>
                <a:t>Bussiness Planning</a:t>
              </a:r>
            </a:p>
          </p:txBody>
        </p:sp>
      </p:grpSp>
      <p:grpSp>
        <p:nvGrpSpPr>
          <p:cNvPr id="226309" name="Group 5"/>
          <p:cNvGrpSpPr>
            <a:grpSpLocks/>
          </p:cNvGrpSpPr>
          <p:nvPr/>
        </p:nvGrpSpPr>
        <p:grpSpPr bwMode="auto">
          <a:xfrm>
            <a:off x="4858015" y="1315667"/>
            <a:ext cx="2059305" cy="343218"/>
            <a:chOff x="816" y="1248"/>
            <a:chExt cx="1728" cy="288"/>
          </a:xfrm>
        </p:grpSpPr>
        <p:sp>
          <p:nvSpPr>
            <p:cNvPr id="226310" name="Rectangle 6"/>
            <p:cNvSpPr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nl-NL" sz="1013"/>
            </a:p>
          </p:txBody>
        </p:sp>
        <p:sp>
          <p:nvSpPr>
            <p:cNvPr id="226311" name="Text Box 7"/>
            <p:cNvSpPr txBox="1"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nl-NL" sz="1351"/>
                <a:t>Product Innovation</a:t>
              </a:r>
            </a:p>
          </p:txBody>
        </p:sp>
      </p:grpSp>
      <p:grpSp>
        <p:nvGrpSpPr>
          <p:cNvPr id="226312" name="Group 8"/>
          <p:cNvGrpSpPr>
            <a:grpSpLocks/>
          </p:cNvGrpSpPr>
          <p:nvPr/>
        </p:nvGrpSpPr>
        <p:grpSpPr bwMode="auto">
          <a:xfrm>
            <a:off x="2055072" y="1944899"/>
            <a:ext cx="4862248" cy="343218"/>
            <a:chOff x="816" y="1248"/>
            <a:chExt cx="1728" cy="288"/>
          </a:xfrm>
        </p:grpSpPr>
        <p:sp>
          <p:nvSpPr>
            <p:cNvPr id="226313" name="Rectangle 9"/>
            <p:cNvSpPr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nl-NL" sz="1013"/>
            </a:p>
          </p:txBody>
        </p:sp>
        <p:sp>
          <p:nvSpPr>
            <p:cNvPr id="226314" name="Text Box 10"/>
            <p:cNvSpPr txBox="1"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nl-NL" sz="1351"/>
                <a:t>Master Planning</a:t>
              </a:r>
            </a:p>
          </p:txBody>
        </p:sp>
      </p:grpSp>
      <p:grpSp>
        <p:nvGrpSpPr>
          <p:cNvPr id="226315" name="Group 11"/>
          <p:cNvGrpSpPr>
            <a:grpSpLocks/>
          </p:cNvGrpSpPr>
          <p:nvPr/>
        </p:nvGrpSpPr>
        <p:grpSpPr bwMode="auto">
          <a:xfrm>
            <a:off x="2855912" y="3203363"/>
            <a:ext cx="2288117" cy="343218"/>
            <a:chOff x="816" y="1248"/>
            <a:chExt cx="1728" cy="288"/>
          </a:xfrm>
        </p:grpSpPr>
        <p:sp>
          <p:nvSpPr>
            <p:cNvPr id="226316" name="Rectangle 12"/>
            <p:cNvSpPr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nl-NL" sz="1013"/>
            </a:p>
          </p:txBody>
        </p:sp>
        <p:sp>
          <p:nvSpPr>
            <p:cNvPr id="226317" name="Text Box 13"/>
            <p:cNvSpPr txBox="1"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nl-NL" sz="1351"/>
                <a:t>Production</a:t>
              </a:r>
            </a:p>
          </p:txBody>
        </p:sp>
      </p:grpSp>
      <p:grpSp>
        <p:nvGrpSpPr>
          <p:cNvPr id="226318" name="Group 14"/>
          <p:cNvGrpSpPr>
            <a:grpSpLocks/>
          </p:cNvGrpSpPr>
          <p:nvPr/>
        </p:nvGrpSpPr>
        <p:grpSpPr bwMode="auto">
          <a:xfrm>
            <a:off x="2855912" y="2631334"/>
            <a:ext cx="2288117" cy="343218"/>
            <a:chOff x="816" y="1248"/>
            <a:chExt cx="1728" cy="288"/>
          </a:xfrm>
        </p:grpSpPr>
        <p:sp>
          <p:nvSpPr>
            <p:cNvPr id="226319" name="Rectangle 15"/>
            <p:cNvSpPr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nl-NL" sz="1013"/>
            </a:p>
          </p:txBody>
        </p:sp>
        <p:sp>
          <p:nvSpPr>
            <p:cNvPr id="226320" name="Text Box 16"/>
            <p:cNvSpPr txBox="1"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nl-NL" sz="1351"/>
                <a:t>Requirements Planning</a:t>
              </a:r>
            </a:p>
          </p:txBody>
        </p:sp>
      </p:grpSp>
      <p:grpSp>
        <p:nvGrpSpPr>
          <p:cNvPr id="226321" name="Group 17"/>
          <p:cNvGrpSpPr>
            <a:grpSpLocks/>
          </p:cNvGrpSpPr>
          <p:nvPr/>
        </p:nvGrpSpPr>
        <p:grpSpPr bwMode="auto">
          <a:xfrm>
            <a:off x="2055072" y="3775392"/>
            <a:ext cx="4805045" cy="343218"/>
            <a:chOff x="816" y="1248"/>
            <a:chExt cx="1728" cy="288"/>
          </a:xfrm>
        </p:grpSpPr>
        <p:sp>
          <p:nvSpPr>
            <p:cNvPr id="226322" name="Rectangle 18"/>
            <p:cNvSpPr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nl-NL" sz="1013"/>
            </a:p>
          </p:txBody>
        </p:sp>
        <p:sp>
          <p:nvSpPr>
            <p:cNvPr id="226323" name="Text Box 19"/>
            <p:cNvSpPr txBox="1">
              <a:spLocks noChangeArrowheads="1"/>
            </p:cNvSpPr>
            <p:nvPr/>
          </p:nvSpPr>
          <p:spPr bwMode="auto">
            <a:xfrm>
              <a:off x="816" y="1248"/>
              <a:ext cx="1728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spcBef>
                  <a:spcPct val="50000"/>
                </a:spcBef>
              </a:pPr>
              <a:r>
                <a:rPr lang="nl-NL" sz="1351"/>
                <a:t>Warehousing</a:t>
              </a:r>
            </a:p>
          </p:txBody>
        </p:sp>
      </p:grpSp>
      <p:sp>
        <p:nvSpPr>
          <p:cNvPr id="226324" name="Rectangle 20"/>
          <p:cNvSpPr>
            <a:spLocks noChangeArrowheads="1"/>
          </p:cNvSpPr>
          <p:nvPr/>
        </p:nvSpPr>
        <p:spPr bwMode="auto">
          <a:xfrm>
            <a:off x="1933516" y="2631334"/>
            <a:ext cx="693585" cy="972450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nl-NL" sz="1351"/>
              <a:t>Pur-</a:t>
            </a:r>
          </a:p>
          <a:p>
            <a:pPr eaLnBrk="0" hangingPunct="0"/>
            <a:r>
              <a:rPr lang="nl-NL" sz="1351"/>
              <a:t>chase</a:t>
            </a:r>
          </a:p>
        </p:txBody>
      </p:sp>
      <p:sp>
        <p:nvSpPr>
          <p:cNvPr id="226325" name="Rectangle 21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288088" y="2631334"/>
            <a:ext cx="629232" cy="753172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nl-NL" sz="1351"/>
              <a:t>Sales</a:t>
            </a:r>
          </a:p>
        </p:txBody>
      </p:sp>
      <p:sp>
        <p:nvSpPr>
          <p:cNvPr id="226326" name="Rectangle 22"/>
          <p:cNvSpPr>
            <a:spLocks noChangeArrowheads="1"/>
          </p:cNvSpPr>
          <p:nvPr/>
        </p:nvSpPr>
        <p:spPr bwMode="auto">
          <a:xfrm>
            <a:off x="5258435" y="2631334"/>
            <a:ext cx="800841" cy="743638"/>
          </a:xfrm>
          <a:prstGeom prst="rect">
            <a:avLst/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nl-NL" sz="1351"/>
              <a:t>Assem-</a:t>
            </a:r>
          </a:p>
          <a:p>
            <a:pPr eaLnBrk="0" hangingPunct="0"/>
            <a:r>
              <a:rPr lang="nl-NL" sz="1351"/>
              <a:t>bly</a:t>
            </a:r>
          </a:p>
        </p:txBody>
      </p:sp>
      <p:sp>
        <p:nvSpPr>
          <p:cNvPr id="226329" name="Text Box 25"/>
          <p:cNvSpPr txBox="1">
            <a:spLocks noChangeArrowheads="1"/>
          </p:cNvSpPr>
          <p:nvPr/>
        </p:nvSpPr>
        <p:spPr bwMode="auto">
          <a:xfrm>
            <a:off x="5555176" y="1687486"/>
            <a:ext cx="1773290" cy="23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Product Information</a:t>
            </a:r>
          </a:p>
        </p:txBody>
      </p:sp>
      <p:sp>
        <p:nvSpPr>
          <p:cNvPr id="226343" name="Rectangle 39"/>
          <p:cNvSpPr>
            <a:spLocks noChangeArrowheads="1"/>
          </p:cNvSpPr>
          <p:nvPr/>
        </p:nvSpPr>
        <p:spPr bwMode="auto">
          <a:xfrm>
            <a:off x="1997869" y="4519030"/>
            <a:ext cx="831826" cy="45762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nl-NL" sz="1013"/>
              <a:t>Receipt &amp; </a:t>
            </a:r>
          </a:p>
          <a:p>
            <a:pPr eaLnBrk="0" hangingPunct="0"/>
            <a:r>
              <a:rPr lang="nl-NL" sz="1013"/>
              <a:t>Goods</a:t>
            </a:r>
            <a:endParaRPr lang="nl-NL" sz="676"/>
          </a:p>
        </p:txBody>
      </p:sp>
      <p:sp>
        <p:nvSpPr>
          <p:cNvPr id="226344" name="Rectangle 40"/>
          <p:cNvSpPr>
            <a:spLocks noChangeArrowheads="1"/>
          </p:cNvSpPr>
          <p:nvPr/>
        </p:nvSpPr>
        <p:spPr bwMode="auto">
          <a:xfrm>
            <a:off x="3256333" y="4519030"/>
            <a:ext cx="943848" cy="45762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nl-NL" sz="1013"/>
              <a:t>Component</a:t>
            </a:r>
          </a:p>
          <a:p>
            <a:pPr eaLnBrk="0" hangingPunct="0"/>
            <a:r>
              <a:rPr lang="nl-NL" sz="1013"/>
              <a:t>Manufact.</a:t>
            </a:r>
          </a:p>
        </p:txBody>
      </p:sp>
      <p:sp>
        <p:nvSpPr>
          <p:cNvPr id="226345" name="Rectangle 41"/>
          <p:cNvSpPr>
            <a:spLocks noChangeArrowheads="1"/>
          </p:cNvSpPr>
          <p:nvPr/>
        </p:nvSpPr>
        <p:spPr bwMode="auto">
          <a:xfrm>
            <a:off x="4573192" y="4519030"/>
            <a:ext cx="915247" cy="45762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nl-NL" sz="1013"/>
              <a:t>Assembly</a:t>
            </a:r>
          </a:p>
        </p:txBody>
      </p:sp>
      <p:sp>
        <p:nvSpPr>
          <p:cNvPr id="226346" name="Rectangle 42"/>
          <p:cNvSpPr>
            <a:spLocks noChangeArrowheads="1"/>
          </p:cNvSpPr>
          <p:nvPr/>
        </p:nvSpPr>
        <p:spPr bwMode="auto">
          <a:xfrm>
            <a:off x="5944870" y="4519030"/>
            <a:ext cx="915247" cy="457623"/>
          </a:xfrm>
          <a:prstGeom prst="rect">
            <a:avLst/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eaLnBrk="0" hangingPunct="0"/>
            <a:r>
              <a:rPr lang="nl-NL" sz="1013"/>
              <a:t>Packing &amp;</a:t>
            </a:r>
          </a:p>
          <a:p>
            <a:pPr eaLnBrk="0" hangingPunct="0"/>
            <a:r>
              <a:rPr lang="nl-NL" sz="1013"/>
              <a:t>Shipping</a:t>
            </a:r>
          </a:p>
        </p:txBody>
      </p:sp>
      <p:sp>
        <p:nvSpPr>
          <p:cNvPr id="226347" name="Text Box 43"/>
          <p:cNvSpPr txBox="1">
            <a:spLocks noChangeArrowheads="1"/>
          </p:cNvSpPr>
          <p:nvPr/>
        </p:nvSpPr>
        <p:spPr bwMode="auto">
          <a:xfrm>
            <a:off x="7203334" y="1944899"/>
            <a:ext cx="800841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Sales Forecast</a:t>
            </a:r>
          </a:p>
        </p:txBody>
      </p:sp>
      <p:sp>
        <p:nvSpPr>
          <p:cNvPr id="226348" name="Text Box 44"/>
          <p:cNvSpPr txBox="1">
            <a:spLocks noChangeArrowheads="1"/>
          </p:cNvSpPr>
          <p:nvPr/>
        </p:nvSpPr>
        <p:spPr bwMode="auto">
          <a:xfrm>
            <a:off x="7203334" y="2917348"/>
            <a:ext cx="800841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Invoiced Sales Order</a:t>
            </a:r>
          </a:p>
        </p:txBody>
      </p:sp>
      <p:sp>
        <p:nvSpPr>
          <p:cNvPr id="226349" name="Text Box 45"/>
          <p:cNvSpPr txBox="1">
            <a:spLocks noChangeArrowheads="1"/>
          </p:cNvSpPr>
          <p:nvPr/>
        </p:nvSpPr>
        <p:spPr bwMode="auto">
          <a:xfrm>
            <a:off x="7203334" y="2459725"/>
            <a:ext cx="800841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Customer Request</a:t>
            </a:r>
          </a:p>
        </p:txBody>
      </p:sp>
      <p:sp>
        <p:nvSpPr>
          <p:cNvPr id="226350" name="Text Box 46"/>
          <p:cNvSpPr txBox="1">
            <a:spLocks noChangeArrowheads="1"/>
          </p:cNvSpPr>
          <p:nvPr/>
        </p:nvSpPr>
        <p:spPr bwMode="auto">
          <a:xfrm>
            <a:off x="6503791" y="3420257"/>
            <a:ext cx="1086855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Packing and shipping order</a:t>
            </a:r>
          </a:p>
        </p:txBody>
      </p:sp>
      <p:sp>
        <p:nvSpPr>
          <p:cNvPr id="226351" name="Text Box 47"/>
          <p:cNvSpPr txBox="1">
            <a:spLocks noChangeArrowheads="1"/>
          </p:cNvSpPr>
          <p:nvPr/>
        </p:nvSpPr>
        <p:spPr bwMode="auto">
          <a:xfrm>
            <a:off x="5430044" y="2288116"/>
            <a:ext cx="1258464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Sales Order Ready for Assembly</a:t>
            </a:r>
          </a:p>
        </p:txBody>
      </p:sp>
      <p:sp>
        <p:nvSpPr>
          <p:cNvPr id="226352" name="Text Box 48"/>
          <p:cNvSpPr txBox="1">
            <a:spLocks noChangeArrowheads="1"/>
          </p:cNvSpPr>
          <p:nvPr/>
        </p:nvSpPr>
        <p:spPr bwMode="auto">
          <a:xfrm>
            <a:off x="3494678" y="2307185"/>
            <a:ext cx="915247" cy="23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Master Plan</a:t>
            </a:r>
          </a:p>
        </p:txBody>
      </p:sp>
      <p:sp>
        <p:nvSpPr>
          <p:cNvPr id="226353" name="Text Box 49"/>
          <p:cNvSpPr txBox="1">
            <a:spLocks noChangeArrowheads="1"/>
          </p:cNvSpPr>
          <p:nvPr/>
        </p:nvSpPr>
        <p:spPr bwMode="auto">
          <a:xfrm>
            <a:off x="2226681" y="2402523"/>
            <a:ext cx="1086855" cy="23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Material Plan</a:t>
            </a:r>
          </a:p>
        </p:txBody>
      </p:sp>
      <p:sp>
        <p:nvSpPr>
          <p:cNvPr id="226354" name="Text Box 50"/>
          <p:cNvSpPr txBox="1">
            <a:spLocks noChangeArrowheads="1"/>
          </p:cNvSpPr>
          <p:nvPr/>
        </p:nvSpPr>
        <p:spPr bwMode="auto">
          <a:xfrm>
            <a:off x="3999971" y="2974552"/>
            <a:ext cx="1086855" cy="23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Material Plan</a:t>
            </a:r>
          </a:p>
        </p:txBody>
      </p:sp>
      <p:sp>
        <p:nvSpPr>
          <p:cNvPr id="226355" name="Text Box 51"/>
          <p:cNvSpPr txBox="1">
            <a:spLocks noChangeArrowheads="1"/>
          </p:cNvSpPr>
          <p:nvPr/>
        </p:nvSpPr>
        <p:spPr bwMode="auto">
          <a:xfrm>
            <a:off x="2652128" y="3016263"/>
            <a:ext cx="1086855" cy="23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Subcontracting</a:t>
            </a:r>
          </a:p>
        </p:txBody>
      </p:sp>
      <p:sp>
        <p:nvSpPr>
          <p:cNvPr id="226356" name="Text Box 52"/>
          <p:cNvSpPr txBox="1">
            <a:spLocks noChangeArrowheads="1"/>
          </p:cNvSpPr>
          <p:nvPr/>
        </p:nvSpPr>
        <p:spPr bwMode="auto">
          <a:xfrm>
            <a:off x="1139825" y="3317769"/>
            <a:ext cx="686435" cy="23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Progress</a:t>
            </a:r>
          </a:p>
        </p:txBody>
      </p:sp>
      <p:sp>
        <p:nvSpPr>
          <p:cNvPr id="226357" name="Text Box 53"/>
          <p:cNvSpPr txBox="1">
            <a:spLocks noChangeArrowheads="1"/>
          </p:cNvSpPr>
          <p:nvPr/>
        </p:nvSpPr>
        <p:spPr bwMode="auto">
          <a:xfrm>
            <a:off x="1139825" y="2459725"/>
            <a:ext cx="800841" cy="50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PO/ Contracts/ Inquiries</a:t>
            </a:r>
          </a:p>
        </p:txBody>
      </p:sp>
      <p:sp>
        <p:nvSpPr>
          <p:cNvPr id="226358" name="Text Box 54"/>
          <p:cNvSpPr txBox="1">
            <a:spLocks noChangeArrowheads="1"/>
          </p:cNvSpPr>
          <p:nvPr/>
        </p:nvSpPr>
        <p:spPr bwMode="auto">
          <a:xfrm>
            <a:off x="5608803" y="3448859"/>
            <a:ext cx="800841" cy="23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FAS Order</a:t>
            </a:r>
          </a:p>
        </p:txBody>
      </p:sp>
      <p:sp>
        <p:nvSpPr>
          <p:cNvPr id="226359" name="Line 55"/>
          <p:cNvSpPr>
            <a:spLocks noChangeShapeType="1"/>
          </p:cNvSpPr>
          <p:nvPr/>
        </p:nvSpPr>
        <p:spPr bwMode="auto">
          <a:xfrm>
            <a:off x="5372841" y="3374972"/>
            <a:ext cx="0" cy="114405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013"/>
          </a:p>
        </p:txBody>
      </p:sp>
      <p:sp>
        <p:nvSpPr>
          <p:cNvPr id="226360" name="Text Box 56"/>
          <p:cNvSpPr txBox="1">
            <a:spLocks noChangeArrowheads="1"/>
          </p:cNvSpPr>
          <p:nvPr/>
        </p:nvSpPr>
        <p:spPr bwMode="auto">
          <a:xfrm>
            <a:off x="2970318" y="3546581"/>
            <a:ext cx="800841" cy="230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Production</a:t>
            </a:r>
          </a:p>
        </p:txBody>
      </p:sp>
      <p:sp>
        <p:nvSpPr>
          <p:cNvPr id="226361" name="Line 57"/>
          <p:cNvSpPr>
            <a:spLocks noChangeShapeType="1"/>
          </p:cNvSpPr>
          <p:nvPr/>
        </p:nvSpPr>
        <p:spPr bwMode="auto">
          <a:xfrm>
            <a:off x="4114377" y="3546580"/>
            <a:ext cx="0" cy="97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013"/>
          </a:p>
        </p:txBody>
      </p:sp>
      <p:sp>
        <p:nvSpPr>
          <p:cNvPr id="226362" name="Text Box 58"/>
          <p:cNvSpPr txBox="1">
            <a:spLocks noChangeArrowheads="1"/>
          </p:cNvSpPr>
          <p:nvPr/>
        </p:nvSpPr>
        <p:spPr bwMode="auto">
          <a:xfrm>
            <a:off x="4285986" y="3546581"/>
            <a:ext cx="1201261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Orders/ schedules</a:t>
            </a:r>
          </a:p>
        </p:txBody>
      </p:sp>
      <p:sp>
        <p:nvSpPr>
          <p:cNvPr id="226363" name="Text Box 59"/>
          <p:cNvSpPr txBox="1">
            <a:spLocks noChangeArrowheads="1"/>
          </p:cNvSpPr>
          <p:nvPr/>
        </p:nvSpPr>
        <p:spPr bwMode="auto">
          <a:xfrm>
            <a:off x="1997869" y="4147211"/>
            <a:ext cx="743638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Received Goods</a:t>
            </a:r>
          </a:p>
        </p:txBody>
      </p:sp>
      <p:sp>
        <p:nvSpPr>
          <p:cNvPr id="226364" name="Text Box 60"/>
          <p:cNvSpPr txBox="1">
            <a:spLocks noChangeArrowheads="1"/>
          </p:cNvSpPr>
          <p:nvPr/>
        </p:nvSpPr>
        <p:spPr bwMode="auto">
          <a:xfrm>
            <a:off x="3370739" y="4130527"/>
            <a:ext cx="743638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Picking List</a:t>
            </a:r>
          </a:p>
        </p:txBody>
      </p:sp>
      <p:sp>
        <p:nvSpPr>
          <p:cNvPr id="226368" name="Text Box 64"/>
          <p:cNvSpPr txBox="1">
            <a:spLocks noChangeArrowheads="1"/>
          </p:cNvSpPr>
          <p:nvPr/>
        </p:nvSpPr>
        <p:spPr bwMode="auto">
          <a:xfrm>
            <a:off x="6574102" y="4130527"/>
            <a:ext cx="743638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Shipment order</a:t>
            </a:r>
          </a:p>
        </p:txBody>
      </p:sp>
      <p:sp>
        <p:nvSpPr>
          <p:cNvPr id="226369" name="AutoShape 65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1940666" y="2631334"/>
            <a:ext cx="686435" cy="972450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013"/>
          </a:p>
        </p:txBody>
      </p:sp>
      <p:sp>
        <p:nvSpPr>
          <p:cNvPr id="226370" name="Rectangle 6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402" dirty="0" err="1"/>
              <a:t>Functional</a:t>
            </a:r>
            <a:r>
              <a:rPr lang="nl-NL" sz="2402" dirty="0"/>
              <a:t> Architecture </a:t>
            </a:r>
            <a:r>
              <a:rPr lang="nl-NL" sz="2402" dirty="0" err="1"/>
              <a:t>for</a:t>
            </a:r>
            <a:r>
              <a:rPr lang="nl-NL" sz="2402" dirty="0"/>
              <a:t> ERP product</a:t>
            </a:r>
            <a:endParaRPr lang="en-US" sz="2402" dirty="0"/>
          </a:p>
        </p:txBody>
      </p:sp>
      <p:sp>
        <p:nvSpPr>
          <p:cNvPr id="226371" name="AutoShape 6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2055072" y="3775392"/>
            <a:ext cx="4805045" cy="343218"/>
          </a:xfrm>
          <a:prstGeom prst="actionButtonBlank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013"/>
          </a:p>
        </p:txBody>
      </p:sp>
      <p:sp>
        <p:nvSpPr>
          <p:cNvPr id="226373" name="Text Box 69"/>
          <p:cNvSpPr txBox="1">
            <a:spLocks noChangeArrowheads="1"/>
          </p:cNvSpPr>
          <p:nvPr/>
        </p:nvSpPr>
        <p:spPr bwMode="auto">
          <a:xfrm>
            <a:off x="4629203" y="4118610"/>
            <a:ext cx="743638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Picking List</a:t>
            </a:r>
          </a:p>
        </p:txBody>
      </p:sp>
      <p:sp>
        <p:nvSpPr>
          <p:cNvPr id="226381" name="Line 77"/>
          <p:cNvSpPr>
            <a:spLocks noChangeShapeType="1"/>
          </p:cNvSpPr>
          <p:nvPr/>
        </p:nvSpPr>
        <p:spPr bwMode="auto">
          <a:xfrm>
            <a:off x="2679537" y="4142444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382" name="Line 78"/>
          <p:cNvSpPr>
            <a:spLocks noChangeShapeType="1"/>
          </p:cNvSpPr>
          <p:nvPr/>
        </p:nvSpPr>
        <p:spPr bwMode="auto">
          <a:xfrm flipV="1">
            <a:off x="3893907" y="4166279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383" name="Line 79"/>
          <p:cNvSpPr>
            <a:spLocks noChangeShapeType="1"/>
          </p:cNvSpPr>
          <p:nvPr/>
        </p:nvSpPr>
        <p:spPr bwMode="auto">
          <a:xfrm flipV="1">
            <a:off x="5166672" y="4140061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384" name="Line 80"/>
          <p:cNvSpPr>
            <a:spLocks noChangeShapeType="1"/>
          </p:cNvSpPr>
          <p:nvPr/>
        </p:nvSpPr>
        <p:spPr bwMode="auto">
          <a:xfrm flipV="1">
            <a:off x="6571719" y="4138869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385" name="Line 81"/>
          <p:cNvSpPr>
            <a:spLocks noChangeShapeType="1"/>
          </p:cNvSpPr>
          <p:nvPr/>
        </p:nvSpPr>
        <p:spPr bwMode="auto">
          <a:xfrm flipV="1">
            <a:off x="6459696" y="3422641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386" name="Line 82"/>
          <p:cNvSpPr>
            <a:spLocks noChangeShapeType="1"/>
          </p:cNvSpPr>
          <p:nvPr/>
        </p:nvSpPr>
        <p:spPr bwMode="auto">
          <a:xfrm rot="16200000" flipV="1">
            <a:off x="1732114" y="3370205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387" name="Line 83"/>
          <p:cNvSpPr>
            <a:spLocks noChangeShapeType="1"/>
          </p:cNvSpPr>
          <p:nvPr/>
        </p:nvSpPr>
        <p:spPr bwMode="auto">
          <a:xfrm rot="5400000" flipH="1" flipV="1">
            <a:off x="2729590" y="3217664"/>
            <a:ext cx="0" cy="22642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226388" name="Line 84"/>
          <p:cNvSpPr>
            <a:spLocks noChangeShapeType="1"/>
          </p:cNvSpPr>
          <p:nvPr/>
        </p:nvSpPr>
        <p:spPr bwMode="auto">
          <a:xfrm rot="16200000" flipV="1">
            <a:off x="7085354" y="3087766"/>
            <a:ext cx="0" cy="2693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226389" name="Line 85"/>
          <p:cNvSpPr>
            <a:spLocks noChangeShapeType="1"/>
          </p:cNvSpPr>
          <p:nvPr/>
        </p:nvSpPr>
        <p:spPr bwMode="auto">
          <a:xfrm rot="5400000" flipH="1" flipV="1">
            <a:off x="7112763" y="2627759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390" name="Line 86"/>
          <p:cNvSpPr>
            <a:spLocks noChangeShapeType="1"/>
          </p:cNvSpPr>
          <p:nvPr/>
        </p:nvSpPr>
        <p:spPr bwMode="auto">
          <a:xfrm rot="5400000" flipH="1" flipV="1">
            <a:off x="6171894" y="2898877"/>
            <a:ext cx="0" cy="2157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226391" name="Line 87"/>
          <p:cNvSpPr>
            <a:spLocks noChangeShapeType="1"/>
          </p:cNvSpPr>
          <p:nvPr/>
        </p:nvSpPr>
        <p:spPr bwMode="auto">
          <a:xfrm rot="16200000" flipH="1">
            <a:off x="2733762" y="2627164"/>
            <a:ext cx="1191" cy="216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226392" name="Line 88"/>
          <p:cNvSpPr>
            <a:spLocks noChangeShapeType="1"/>
          </p:cNvSpPr>
          <p:nvPr/>
        </p:nvSpPr>
        <p:spPr bwMode="auto">
          <a:xfrm rot="5400000" flipH="1" flipV="1">
            <a:off x="1707087" y="2791025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393" name="Line 89"/>
          <p:cNvSpPr>
            <a:spLocks noChangeShapeType="1"/>
          </p:cNvSpPr>
          <p:nvPr/>
        </p:nvSpPr>
        <p:spPr bwMode="auto">
          <a:xfrm rot="5400000" flipH="1" flipV="1">
            <a:off x="7112763" y="1979459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394" name="Line 90"/>
          <p:cNvSpPr>
            <a:spLocks noChangeShapeType="1"/>
          </p:cNvSpPr>
          <p:nvPr/>
        </p:nvSpPr>
        <p:spPr bwMode="auto">
          <a:xfrm flipH="1" flipV="1">
            <a:off x="3706806" y="3564457"/>
            <a:ext cx="0" cy="1632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226395" name="Line 91"/>
          <p:cNvSpPr>
            <a:spLocks noChangeShapeType="1"/>
          </p:cNvSpPr>
          <p:nvPr/>
        </p:nvSpPr>
        <p:spPr bwMode="auto">
          <a:xfrm flipV="1">
            <a:off x="3984479" y="2996003"/>
            <a:ext cx="0" cy="1906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226396" name="Line 92"/>
          <p:cNvSpPr>
            <a:spLocks noChangeShapeType="1"/>
          </p:cNvSpPr>
          <p:nvPr/>
        </p:nvSpPr>
        <p:spPr bwMode="auto">
          <a:xfrm flipH="1" flipV="1">
            <a:off x="3491104" y="2333403"/>
            <a:ext cx="0" cy="26933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226397" name="Line 93"/>
          <p:cNvSpPr>
            <a:spLocks noChangeShapeType="1"/>
          </p:cNvSpPr>
          <p:nvPr/>
        </p:nvSpPr>
        <p:spPr bwMode="auto">
          <a:xfrm flipV="1">
            <a:off x="3382656" y="1680336"/>
            <a:ext cx="0" cy="2443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226398" name="Line 94"/>
          <p:cNvSpPr>
            <a:spLocks noChangeShapeType="1"/>
          </p:cNvSpPr>
          <p:nvPr/>
        </p:nvSpPr>
        <p:spPr bwMode="auto">
          <a:xfrm flipV="1">
            <a:off x="5544450" y="1698212"/>
            <a:ext cx="0" cy="2168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226399" name="Line 95"/>
          <p:cNvSpPr>
            <a:spLocks noChangeShapeType="1"/>
          </p:cNvSpPr>
          <p:nvPr/>
        </p:nvSpPr>
        <p:spPr bwMode="auto">
          <a:xfrm flipV="1">
            <a:off x="5574243" y="3417874"/>
            <a:ext cx="0" cy="324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226400" name="Text Box 96"/>
          <p:cNvSpPr txBox="1">
            <a:spLocks noChangeArrowheads="1"/>
          </p:cNvSpPr>
          <p:nvPr/>
        </p:nvSpPr>
        <p:spPr bwMode="auto">
          <a:xfrm>
            <a:off x="3441051" y="1664844"/>
            <a:ext cx="915247" cy="36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nl-NL" sz="901"/>
              <a:t>BusinessPlan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478" y="1426895"/>
            <a:ext cx="3501697" cy="261595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ctrTitle"/>
          </p:nvPr>
        </p:nvSpPr>
        <p:spPr>
          <a:xfrm>
            <a:off x="605178" y="1072214"/>
            <a:ext cx="2046259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r>
              <a:rPr lang="en-GB"/>
              <a:t>Epic story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05177" y="1454116"/>
            <a:ext cx="3329513" cy="22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0" anchor="t" anchorCtr="0">
            <a:noAutofit/>
          </a:bodyPr>
          <a:lstStyle/>
          <a:p>
            <a:pPr marL="0" indent="0">
              <a:buSzPts val="2000"/>
            </a:pPr>
            <a:r>
              <a:rPr lang="en-GB" sz="1126" dirty="0"/>
              <a:t>Epic stories emphasize the </a:t>
            </a:r>
            <a:r>
              <a:rPr lang="en-GB" sz="1126" i="1" dirty="0"/>
              <a:t>motivational and situational</a:t>
            </a:r>
            <a:r>
              <a:rPr lang="en-GB" sz="1126" dirty="0"/>
              <a:t> context that drives customer behaviour. (Klement, 2013)</a:t>
            </a:r>
            <a:endParaRPr sz="1126" dirty="0"/>
          </a:p>
          <a:p>
            <a:pPr marL="0" indent="0">
              <a:buSzPts val="2000"/>
            </a:pPr>
            <a:endParaRPr sz="1126" dirty="0"/>
          </a:p>
          <a:p>
            <a:pPr marL="0" indent="0">
              <a:buSzPts val="2000"/>
            </a:pPr>
            <a:r>
              <a:rPr lang="en-GB" sz="1126" dirty="0"/>
              <a:t>Template: </a:t>
            </a:r>
            <a:endParaRPr sz="1126" dirty="0"/>
          </a:p>
          <a:p>
            <a:pPr marL="0" indent="0">
              <a:buSzPts val="2000"/>
            </a:pPr>
            <a:r>
              <a:rPr lang="en-GB" sz="1126" b="1" dirty="0"/>
              <a:t>When</a:t>
            </a:r>
            <a:r>
              <a:rPr lang="en-GB" sz="1126" dirty="0"/>
              <a:t> &lt;situation&gt;, </a:t>
            </a:r>
            <a:br>
              <a:rPr lang="en-GB" sz="1126" dirty="0"/>
            </a:br>
            <a:r>
              <a:rPr lang="en-GB" sz="1126" b="1" dirty="0"/>
              <a:t>I want </a:t>
            </a:r>
            <a:r>
              <a:rPr lang="en-GB" sz="1126" dirty="0"/>
              <a:t>&lt;motivation&gt;, </a:t>
            </a:r>
            <a:br>
              <a:rPr lang="en-GB" sz="1126" dirty="0"/>
            </a:br>
            <a:r>
              <a:rPr lang="en-GB" sz="1126" b="1" dirty="0"/>
              <a:t>so that </a:t>
            </a:r>
            <a:r>
              <a:rPr lang="en-GB" sz="1126" dirty="0"/>
              <a:t>&lt;expected outcome&gt;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en-GB" b="1" i="1" dirty="0"/>
              <a:t>“When I have to go to a place I don’t know, </a:t>
            </a:r>
            <a:br>
              <a:rPr lang="en-GB" b="1" i="1" dirty="0"/>
            </a:br>
            <a:r>
              <a:rPr lang="en-GB" b="1" i="1" dirty="0"/>
              <a:t>I want to have a </a:t>
            </a:r>
            <a:r>
              <a:rPr lang="en-GB" b="1" i="1" dirty="0">
                <a:solidFill>
                  <a:srgbClr val="FF0000"/>
                </a:solidFill>
              </a:rPr>
              <a:t>route planned</a:t>
            </a:r>
            <a:r>
              <a:rPr lang="en-GB" b="1" i="1" dirty="0"/>
              <a:t> for me, </a:t>
            </a:r>
            <a:br>
              <a:rPr lang="en-GB" b="1" i="1" dirty="0"/>
            </a:br>
            <a:r>
              <a:rPr lang="en-GB" b="1" i="1" dirty="0"/>
              <a:t>so that I can plan my trip and find the location.”</a:t>
            </a:r>
            <a:endParaRPr b="1" dirty="0"/>
          </a:p>
          <a:p>
            <a:pPr marL="0" indent="0"/>
            <a:endParaRPr b="1" dirty="0"/>
          </a:p>
        </p:txBody>
      </p:sp>
      <p:sp>
        <p:nvSpPr>
          <p:cNvPr id="97" name="Google Shape;97;p18"/>
          <p:cNvSpPr txBox="1"/>
          <p:nvPr/>
        </p:nvSpPr>
        <p:spPr>
          <a:xfrm>
            <a:off x="605177" y="690312"/>
            <a:ext cx="2365583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295" b="1" kern="0" dirty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Requirements engineering</a:t>
            </a:r>
            <a:endParaRPr sz="2026" kern="0" dirty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4429380" y="690312"/>
            <a:ext cx="3385361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Software architecture</a:t>
            </a:r>
            <a:b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Module</a:t>
            </a:r>
            <a:endParaRPr sz="202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440861" y="4167129"/>
            <a:ext cx="2251220" cy="15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308341" hangingPunct="0"/>
            <a:r>
              <a:rPr lang="en-GB" sz="1013" kern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Functional Architecture Diagram</a:t>
            </a:r>
            <a:endParaRPr sz="1013" kern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5462376" y="2235309"/>
            <a:ext cx="542892" cy="341440"/>
          </a:xfrm>
          <a:prstGeom prst="ellipse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61" tIns="25723" rIns="51461" bIns="25723" anchor="ctr" anchorCtr="0">
            <a:noAutofit/>
          </a:bodyPr>
          <a:lstStyle/>
          <a:p>
            <a:pPr algn="ctr" defTabSz="308341" hangingPunct="0"/>
            <a:endParaRPr sz="1013" kern="0">
              <a:solidFill>
                <a:prstClr val="white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>
            <a:off x="2276624" y="1212435"/>
            <a:ext cx="209904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02" name="Google Shape;102;p18"/>
          <p:cNvSpPr/>
          <p:nvPr/>
        </p:nvSpPr>
        <p:spPr>
          <a:xfrm>
            <a:off x="4584996" y="1346066"/>
            <a:ext cx="504054" cy="5241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61" tIns="51461" rIns="51461" bIns="51461" anchor="ctr" anchorCtr="0">
            <a:noAutofit/>
          </a:bodyPr>
          <a:lstStyle/>
          <a:p>
            <a:pPr defTabSz="308341" hangingPunct="0"/>
            <a:r>
              <a:rPr lang="en-GB" sz="676" kern="0">
                <a:solidFill>
                  <a:srgbClr val="000000"/>
                </a:solidFill>
                <a:sym typeface="Helvetica Light"/>
              </a:rPr>
              <a:t>Weather data provider</a:t>
            </a:r>
            <a:endParaRPr sz="67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6356530" y="2844592"/>
            <a:ext cx="568559" cy="364911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61" tIns="51461" rIns="51461" bIns="51461" anchor="ctr" anchorCtr="0">
            <a:noAutofit/>
          </a:bodyPr>
          <a:lstStyle/>
          <a:p>
            <a:pPr defTabSz="308341" hangingPunct="0"/>
            <a:r>
              <a:rPr lang="en-GB" sz="676" kern="0">
                <a:solidFill>
                  <a:srgbClr val="000000"/>
                </a:solidFill>
                <a:sym typeface="Helvetica Light"/>
              </a:rPr>
              <a:t>My GPS Location</a:t>
            </a:r>
            <a:endParaRPr sz="67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358948" y="3209504"/>
            <a:ext cx="749748" cy="727965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61" tIns="51461" rIns="51461" bIns="51461" anchor="ctr" anchorCtr="0">
            <a:noAutofit/>
          </a:bodyPr>
          <a:lstStyle/>
          <a:p>
            <a:pPr defTabSz="308341" hangingPunct="0"/>
            <a:endParaRPr sz="202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7500121" y="1317782"/>
            <a:ext cx="504054" cy="52414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61" tIns="51461" rIns="51461" bIns="51461" anchor="ctr" anchorCtr="0">
            <a:noAutofit/>
          </a:bodyPr>
          <a:lstStyle/>
          <a:p>
            <a:pPr defTabSz="308341" hangingPunct="0"/>
            <a:r>
              <a:rPr lang="en-GB" sz="676" kern="0">
                <a:solidFill>
                  <a:srgbClr val="000000"/>
                </a:solidFill>
                <a:sym typeface="Helvetica Light"/>
              </a:rPr>
              <a:t>Traffic data provider</a:t>
            </a:r>
            <a:endParaRPr sz="676" kern="0">
              <a:solidFill>
                <a:srgbClr val="000000"/>
              </a:solidFill>
              <a:sym typeface="Helvetica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400" dirty="0" err="1"/>
              <a:t>Usage</a:t>
            </a:r>
            <a:r>
              <a:rPr lang="nl-NL" sz="2400" dirty="0"/>
              <a:t> of the </a:t>
            </a:r>
            <a:r>
              <a:rPr lang="nl-NL" sz="2400" dirty="0" err="1"/>
              <a:t>Functional</a:t>
            </a:r>
            <a:r>
              <a:rPr lang="nl-NL" sz="2400" dirty="0"/>
              <a:t> </a:t>
            </a:r>
            <a:r>
              <a:rPr lang="nl-NL" sz="2400" dirty="0" err="1"/>
              <a:t>architecture</a:t>
            </a:r>
            <a:endParaRPr lang="nl-NL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Structure for processes in Software Product Management: Functional Architecture Framework (FAF)?</a:t>
            </a:r>
          </a:p>
          <a:p>
            <a:endParaRPr lang="en-US" dirty="0"/>
          </a:p>
          <a:p>
            <a:r>
              <a:rPr lang="en-US" dirty="0"/>
              <a:t>Consider practical issues like:</a:t>
            </a:r>
          </a:p>
          <a:p>
            <a:pPr lvl="1"/>
            <a:r>
              <a:rPr lang="en-US" dirty="0"/>
              <a:t>How to </a:t>
            </a:r>
            <a:r>
              <a:rPr lang="en-US" dirty="0">
                <a:solidFill>
                  <a:srgbClr val="0066CC"/>
                </a:solidFill>
              </a:rPr>
              <a:t>manage the product vision </a:t>
            </a:r>
            <a:r>
              <a:rPr lang="en-US" dirty="0"/>
              <a:t>for future, subsequent releases?</a:t>
            </a:r>
          </a:p>
          <a:p>
            <a:pPr lvl="1"/>
            <a:r>
              <a:rPr lang="en-US" dirty="0"/>
              <a:t>How to </a:t>
            </a:r>
            <a:r>
              <a:rPr lang="en-US" dirty="0">
                <a:solidFill>
                  <a:srgbClr val="0066CC"/>
                </a:solidFill>
              </a:rPr>
              <a:t>register incoming requirements </a:t>
            </a:r>
            <a:r>
              <a:rPr lang="en-US" dirty="0"/>
              <a:t>from customers and prospects?</a:t>
            </a:r>
          </a:p>
          <a:p>
            <a:pPr lvl="1"/>
            <a:r>
              <a:rPr lang="en-US" dirty="0"/>
              <a:t>How to </a:t>
            </a:r>
            <a:r>
              <a:rPr lang="en-US" dirty="0">
                <a:solidFill>
                  <a:srgbClr val="0066CC"/>
                </a:solidFill>
              </a:rPr>
              <a:t>assign work </a:t>
            </a:r>
            <a:r>
              <a:rPr lang="en-US" dirty="0"/>
              <a:t>to development teams?</a:t>
            </a:r>
          </a:p>
          <a:p>
            <a:pPr lvl="1"/>
            <a:r>
              <a:rPr lang="en-US" dirty="0"/>
              <a:t>How to </a:t>
            </a:r>
            <a:r>
              <a:rPr lang="en-US" dirty="0">
                <a:solidFill>
                  <a:srgbClr val="0066CC"/>
                </a:solidFill>
              </a:rPr>
              <a:t>manage large volumes </a:t>
            </a:r>
            <a:r>
              <a:rPr lang="en-US" dirty="0"/>
              <a:t>of requirements in a distributed company?</a:t>
            </a:r>
          </a:p>
          <a:p>
            <a:endParaRPr lang="nl-NL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 of FAs</a:t>
            </a:r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904632" y="1483701"/>
            <a:ext cx="3352330" cy="281128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802" dirty="0"/>
              <a:t>Module or sub-module: business function consisting of a set of continuous processes</a:t>
            </a:r>
          </a:p>
          <a:p>
            <a:pPr lvl="1">
              <a:lnSpc>
                <a:spcPct val="90000"/>
              </a:lnSpc>
            </a:pPr>
            <a:r>
              <a:rPr lang="en-US" sz="1351" dirty="0"/>
              <a:t>Color is used for categorization</a:t>
            </a:r>
          </a:p>
          <a:p>
            <a:pPr lvl="1">
              <a:lnSpc>
                <a:spcPct val="90000"/>
              </a:lnSpc>
            </a:pPr>
            <a:r>
              <a:rPr lang="nl-NL" sz="1351" dirty="0" err="1"/>
              <a:t>All</a:t>
            </a:r>
            <a:r>
              <a:rPr lang="nl-NL" sz="1351" dirty="0"/>
              <a:t> </a:t>
            </a:r>
            <a:r>
              <a:rPr lang="nl-NL" sz="1351" dirty="0" err="1"/>
              <a:t>words</a:t>
            </a:r>
            <a:r>
              <a:rPr lang="nl-NL" sz="1351" dirty="0"/>
              <a:t> start </a:t>
            </a:r>
            <a:r>
              <a:rPr lang="nl-NL" sz="1351" dirty="0" err="1"/>
              <a:t>with</a:t>
            </a:r>
            <a:r>
              <a:rPr lang="nl-NL" sz="1351" dirty="0"/>
              <a:t> </a:t>
            </a:r>
            <a:r>
              <a:rPr lang="nl-NL" sz="1351" dirty="0" err="1"/>
              <a:t>Capital</a:t>
            </a:r>
            <a:endParaRPr lang="en-US" sz="1351" dirty="0"/>
          </a:p>
          <a:p>
            <a:pPr>
              <a:lnSpc>
                <a:spcPct val="90000"/>
              </a:lnSpc>
            </a:pPr>
            <a:endParaRPr lang="en-US" sz="1501" dirty="0"/>
          </a:p>
          <a:p>
            <a:pPr>
              <a:lnSpc>
                <a:spcPct val="90000"/>
              </a:lnSpc>
            </a:pPr>
            <a:r>
              <a:rPr lang="en-US" sz="1802" dirty="0"/>
              <a:t>Flow: transfer of data between modules</a:t>
            </a:r>
          </a:p>
          <a:p>
            <a:pPr lvl="1">
              <a:lnSpc>
                <a:spcPct val="90000"/>
              </a:lnSpc>
            </a:pPr>
            <a:r>
              <a:rPr lang="nl-NL" sz="1501" dirty="0" err="1"/>
              <a:t>all</a:t>
            </a:r>
            <a:r>
              <a:rPr lang="nl-NL" sz="1501" dirty="0"/>
              <a:t> </a:t>
            </a:r>
            <a:r>
              <a:rPr lang="nl-NL" sz="1501" dirty="0" err="1"/>
              <a:t>lower</a:t>
            </a:r>
            <a:r>
              <a:rPr lang="nl-NL" sz="1501" dirty="0"/>
              <a:t> case</a:t>
            </a:r>
            <a:endParaRPr lang="en-US" sz="1501" dirty="0"/>
          </a:p>
          <a:p>
            <a:pPr>
              <a:lnSpc>
                <a:spcPct val="90000"/>
              </a:lnSpc>
            </a:pPr>
            <a:endParaRPr lang="en-US" sz="1802" dirty="0"/>
          </a:p>
          <a:p>
            <a:pPr>
              <a:lnSpc>
                <a:spcPct val="90000"/>
              </a:lnSpc>
            </a:pPr>
            <a:r>
              <a:rPr lang="nl-NL" sz="1802" dirty="0"/>
              <a:t>Scenario: </a:t>
            </a:r>
            <a:r>
              <a:rPr lang="nl-NL" sz="1802" dirty="0" err="1"/>
              <a:t>continuous</a:t>
            </a:r>
            <a:r>
              <a:rPr lang="nl-NL" sz="1802" dirty="0"/>
              <a:t> </a:t>
            </a:r>
            <a:r>
              <a:rPr lang="nl-NL" sz="1802" dirty="0" err="1"/>
              <a:t>process</a:t>
            </a:r>
            <a:endParaRPr lang="nl-NL" sz="1802" dirty="0"/>
          </a:p>
          <a:p>
            <a:pPr lvl="1">
              <a:lnSpc>
                <a:spcPct val="90000"/>
              </a:lnSpc>
            </a:pPr>
            <a:r>
              <a:rPr lang="nl-NL" sz="1501" dirty="0"/>
              <a:t>as </a:t>
            </a:r>
            <a:r>
              <a:rPr lang="nl-NL" sz="1501" dirty="0" err="1"/>
              <a:t>overlay</a:t>
            </a:r>
            <a:r>
              <a:rPr lang="nl-NL" sz="1501" dirty="0"/>
              <a:t> on FA</a:t>
            </a:r>
            <a:endParaRPr lang="en-US" sz="1501" dirty="0"/>
          </a:p>
        </p:txBody>
      </p:sp>
      <p:sp>
        <p:nvSpPr>
          <p:cNvPr id="157701" name="Rectangle 5"/>
          <p:cNvSpPr>
            <a:spLocks noChangeArrowheads="1"/>
          </p:cNvSpPr>
          <p:nvPr/>
        </p:nvSpPr>
        <p:spPr bwMode="auto">
          <a:xfrm>
            <a:off x="1728538" y="1677952"/>
            <a:ext cx="1055871" cy="5720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  <a:miter lim="800000"/>
            <a:headEnd/>
            <a:tailEnd type="none" w="lg" len="med"/>
          </a:ln>
          <a:effectLst/>
        </p:spPr>
        <p:txBody>
          <a:bodyPr wrap="none" lIns="67929" tIns="33368" rIns="67929" bIns="33368" anchor="ctr" anchorCtr="1"/>
          <a:lstStyle/>
          <a:p>
            <a:pPr algn="ctr" eaLnBrk="0" hangingPunct="0">
              <a:lnSpc>
                <a:spcPct val="5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1351" dirty="0"/>
              <a:t>Publishing</a:t>
            </a:r>
          </a:p>
        </p:txBody>
      </p:sp>
      <p:grpSp>
        <p:nvGrpSpPr>
          <p:cNvPr id="157703" name="Group 7"/>
          <p:cNvGrpSpPr>
            <a:grpSpLocks/>
          </p:cNvGrpSpPr>
          <p:nvPr/>
        </p:nvGrpSpPr>
        <p:grpSpPr bwMode="auto">
          <a:xfrm>
            <a:off x="1609366" y="2746935"/>
            <a:ext cx="1301366" cy="226429"/>
            <a:chOff x="592" y="1634"/>
            <a:chExt cx="1184" cy="190"/>
          </a:xfrm>
        </p:grpSpPr>
        <p:sp>
          <p:nvSpPr>
            <p:cNvPr id="157704" name="Line 8"/>
            <p:cNvSpPr>
              <a:spLocks noChangeShapeType="1"/>
            </p:cNvSpPr>
            <p:nvPr/>
          </p:nvSpPr>
          <p:spPr bwMode="auto">
            <a:xfrm>
              <a:off x="960" y="1824"/>
              <a:ext cx="8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929" tIns="33368" rIns="67929" bIns="33368" anchor="ctr"/>
            <a:lstStyle/>
            <a:p>
              <a:endParaRPr lang="nl-NL" sz="1013"/>
            </a:p>
          </p:txBody>
        </p:sp>
        <p:sp>
          <p:nvSpPr>
            <p:cNvPr id="157705" name="Text Box 9"/>
            <p:cNvSpPr txBox="1">
              <a:spLocks noChangeArrowheads="1"/>
            </p:cNvSpPr>
            <p:nvPr/>
          </p:nvSpPr>
          <p:spPr bwMode="auto">
            <a:xfrm>
              <a:off x="592" y="1634"/>
              <a:ext cx="1003" cy="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7929" tIns="33368" rIns="67929" bIns="33368" anchor="ctr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sz="1013">
                  <a:solidFill>
                    <a:schemeClr val="tx2"/>
                  </a:solidFill>
                </a:rPr>
                <a:t>final document</a:t>
              </a:r>
            </a:p>
          </p:txBody>
        </p:sp>
      </p:grpSp>
      <p:sp>
        <p:nvSpPr>
          <p:cNvPr id="157719" name="Freeform 23"/>
          <p:cNvSpPr>
            <a:spLocks/>
          </p:cNvSpPr>
          <p:nvPr/>
        </p:nvSpPr>
        <p:spPr bwMode="auto">
          <a:xfrm>
            <a:off x="1711854" y="3683630"/>
            <a:ext cx="1372870" cy="457623"/>
          </a:xfrm>
          <a:custGeom>
            <a:avLst/>
            <a:gdLst>
              <a:gd name="T0" fmla="*/ 0 w 1152"/>
              <a:gd name="T1" fmla="*/ 0 h 384"/>
              <a:gd name="T2" fmla="*/ 336 w 1152"/>
              <a:gd name="T3" fmla="*/ 0 h 384"/>
              <a:gd name="T4" fmla="*/ 336 w 1152"/>
              <a:gd name="T5" fmla="*/ 384 h 384"/>
              <a:gd name="T6" fmla="*/ 675 w 1152"/>
              <a:gd name="T7" fmla="*/ 374 h 384"/>
              <a:gd name="T8" fmla="*/ 672 w 1152"/>
              <a:gd name="T9" fmla="*/ 144 h 384"/>
              <a:gd name="T10" fmla="*/ 1152 w 1152"/>
              <a:gd name="T11" fmla="*/ 144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52" h="384">
                <a:moveTo>
                  <a:pt x="0" y="0"/>
                </a:moveTo>
                <a:lnTo>
                  <a:pt x="336" y="0"/>
                </a:lnTo>
                <a:lnTo>
                  <a:pt x="336" y="384"/>
                </a:lnTo>
                <a:lnTo>
                  <a:pt x="675" y="374"/>
                </a:lnTo>
                <a:lnTo>
                  <a:pt x="672" y="144"/>
                </a:lnTo>
                <a:lnTo>
                  <a:pt x="1152" y="144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NL" sz="1013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402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Product: </a:t>
            </a:r>
            <a:r>
              <a:rPr lang="nl-NL" sz="2402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Functional</a:t>
            </a:r>
            <a:r>
              <a:rPr lang="nl-NL" sz="2402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 </a:t>
            </a:r>
            <a:r>
              <a:rPr lang="nl-NL" sz="2402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architecture</a:t>
            </a:r>
            <a:endParaRPr lang="nl-NL" sz="2402" dirty="0">
              <a:latin typeface="Verdana" pitchFamily="34" charset="0"/>
              <a:ea typeface="ＭＳ Ｐゴシック" pitchFamily="34" charset="-128"/>
              <a:cs typeface="Verdana" pitchFamily="34" charset="0"/>
            </a:endParaRPr>
          </a:p>
        </p:txBody>
      </p:sp>
      <p:sp>
        <p:nvSpPr>
          <p:cNvPr id="63491" name="Text Box 36"/>
          <p:cNvSpPr txBox="1">
            <a:spLocks noChangeArrowheads="1"/>
          </p:cNvSpPr>
          <p:nvPr/>
        </p:nvSpPr>
        <p:spPr bwMode="auto">
          <a:xfrm>
            <a:off x="1760716" y="1222713"/>
            <a:ext cx="1701107" cy="2482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nl-NL" sz="1013" dirty="0" err="1"/>
              <a:t>On-line</a:t>
            </a:r>
            <a:r>
              <a:rPr lang="nl-NL" sz="1013" dirty="0"/>
              <a:t> Event </a:t>
            </a:r>
            <a:r>
              <a:rPr lang="nl-NL" sz="1013" dirty="0" err="1"/>
              <a:t>Ticketing</a:t>
            </a:r>
            <a:endParaRPr lang="en-US" sz="1013" dirty="0"/>
          </a:p>
        </p:txBody>
      </p:sp>
      <p:sp>
        <p:nvSpPr>
          <p:cNvPr id="36" name="AutoShape 39"/>
          <p:cNvSpPr>
            <a:spLocks/>
          </p:cNvSpPr>
          <p:nvPr/>
        </p:nvSpPr>
        <p:spPr bwMode="auto">
          <a:xfrm>
            <a:off x="1545013" y="3817103"/>
            <a:ext cx="756747" cy="432597"/>
          </a:xfrm>
          <a:prstGeom prst="borderCallout1">
            <a:avLst>
              <a:gd name="adj1" fmla="val 19833"/>
              <a:gd name="adj2" fmla="val 107560"/>
              <a:gd name="adj3" fmla="val -130028"/>
              <a:gd name="adj4" fmla="val 177162"/>
            </a:avLst>
          </a:prstGeom>
          <a:solidFill>
            <a:srgbClr val="D70044">
              <a:alpha val="39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051"/>
              <a:t>Product scope</a:t>
            </a:r>
            <a:endParaRPr lang="en-US" sz="1051"/>
          </a:p>
        </p:txBody>
      </p:sp>
      <p:grpSp>
        <p:nvGrpSpPr>
          <p:cNvPr id="9" name="Groep 8"/>
          <p:cNvGrpSpPr/>
          <p:nvPr/>
        </p:nvGrpSpPr>
        <p:grpSpPr>
          <a:xfrm>
            <a:off x="1285216" y="1871012"/>
            <a:ext cx="6637922" cy="1847178"/>
            <a:chOff x="193675" y="2492375"/>
            <a:chExt cx="8842375" cy="2460625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193675" y="2492375"/>
              <a:ext cx="8842375" cy="2460625"/>
              <a:chOff x="122" y="1661"/>
              <a:chExt cx="5570" cy="1550"/>
            </a:xfrm>
          </p:grpSpPr>
          <p:sp>
            <p:nvSpPr>
              <p:cNvPr id="6" name="Rectangle 4"/>
              <p:cNvSpPr>
                <a:spLocks noChangeArrowheads="1"/>
              </p:cNvSpPr>
              <p:nvPr/>
            </p:nvSpPr>
            <p:spPr bwMode="auto">
              <a:xfrm>
                <a:off x="630" y="1661"/>
                <a:ext cx="4400" cy="1225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013">
                  <a:latin typeface="Arial" charset="0"/>
                  <a:ea typeface="ＭＳ Ｐゴシック" pitchFamily="-109" charset="-128"/>
                </a:endParaRPr>
              </a:p>
            </p:txBody>
          </p:sp>
          <p:sp>
            <p:nvSpPr>
              <p:cNvPr id="63501" name="Text Box 12"/>
              <p:cNvSpPr txBox="1">
                <a:spLocks noChangeArrowheads="1"/>
              </p:cNvSpPr>
              <p:nvPr/>
            </p:nvSpPr>
            <p:spPr bwMode="auto">
              <a:xfrm>
                <a:off x="5020" y="2278"/>
                <a:ext cx="672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nl-NL" sz="901" dirty="0" err="1"/>
                  <a:t>ticketing</a:t>
                </a:r>
                <a:r>
                  <a:rPr lang="nl-NL" sz="901" dirty="0"/>
                  <a:t> contract</a:t>
                </a:r>
              </a:p>
            </p:txBody>
          </p:sp>
          <p:sp>
            <p:nvSpPr>
              <p:cNvPr id="63502" name="Text Box 13"/>
              <p:cNvSpPr txBox="1">
                <a:spLocks noChangeArrowheads="1"/>
              </p:cNvSpPr>
              <p:nvPr/>
            </p:nvSpPr>
            <p:spPr bwMode="auto">
              <a:xfrm>
                <a:off x="5014" y="1752"/>
                <a:ext cx="672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nl-NL" sz="901" dirty="0"/>
                  <a:t>event </a:t>
                </a:r>
                <a:r>
                  <a:rPr lang="nl-NL" sz="901" dirty="0" err="1"/>
                  <a:t>request</a:t>
                </a:r>
                <a:endParaRPr lang="nl-NL" sz="901" dirty="0"/>
              </a:p>
            </p:txBody>
          </p:sp>
          <p:sp>
            <p:nvSpPr>
              <p:cNvPr id="63503" name="Text Box 14"/>
              <p:cNvSpPr txBox="1">
                <a:spLocks noChangeArrowheads="1"/>
              </p:cNvSpPr>
              <p:nvPr/>
            </p:nvSpPr>
            <p:spPr bwMode="auto">
              <a:xfrm>
                <a:off x="3610" y="1661"/>
                <a:ext cx="817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endParaRPr lang="nl-NL" sz="901" dirty="0"/>
              </a:p>
            </p:txBody>
          </p:sp>
          <p:sp>
            <p:nvSpPr>
              <p:cNvPr id="63504" name="Text Box 15"/>
              <p:cNvSpPr txBox="1">
                <a:spLocks noChangeArrowheads="1"/>
              </p:cNvSpPr>
              <p:nvPr/>
            </p:nvSpPr>
            <p:spPr bwMode="auto">
              <a:xfrm>
                <a:off x="1304" y="1793"/>
                <a:ext cx="681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nl-NL" sz="901" dirty="0" err="1"/>
                  <a:t>booking</a:t>
                </a:r>
                <a:endParaRPr lang="nl-NL" sz="901" dirty="0"/>
              </a:p>
            </p:txBody>
          </p:sp>
          <p:sp>
            <p:nvSpPr>
              <p:cNvPr id="63505" name="Text Box 16"/>
              <p:cNvSpPr txBox="1">
                <a:spLocks noChangeArrowheads="1"/>
              </p:cNvSpPr>
              <p:nvPr/>
            </p:nvSpPr>
            <p:spPr bwMode="auto">
              <a:xfrm>
                <a:off x="2603" y="2221"/>
                <a:ext cx="912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nl-NL" sz="901" dirty="0"/>
                  <a:t>ticket types</a:t>
                </a:r>
              </a:p>
            </p:txBody>
          </p:sp>
          <p:sp>
            <p:nvSpPr>
              <p:cNvPr id="63506" name="Text Box 17"/>
              <p:cNvSpPr txBox="1">
                <a:spLocks noChangeArrowheads="1"/>
              </p:cNvSpPr>
              <p:nvPr/>
            </p:nvSpPr>
            <p:spPr bwMode="auto">
              <a:xfrm>
                <a:off x="122" y="2342"/>
                <a:ext cx="576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nl-NL" sz="901" dirty="0"/>
                  <a:t>banking details</a:t>
                </a:r>
              </a:p>
            </p:txBody>
          </p:sp>
          <p:sp>
            <p:nvSpPr>
              <p:cNvPr id="63507" name="Text Box 19"/>
              <p:cNvSpPr txBox="1">
                <a:spLocks noChangeArrowheads="1"/>
              </p:cNvSpPr>
              <p:nvPr/>
            </p:nvSpPr>
            <p:spPr bwMode="auto">
              <a:xfrm>
                <a:off x="1310" y="2206"/>
                <a:ext cx="672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nl-NL" sz="901" dirty="0" err="1"/>
                  <a:t>payee</a:t>
                </a:r>
                <a:r>
                  <a:rPr lang="nl-NL" sz="901" dirty="0"/>
                  <a:t> </a:t>
                </a:r>
                <a:r>
                  <a:rPr lang="nl-NL" sz="901" dirty="0" err="1"/>
                  <a:t>interaction</a:t>
                </a:r>
                <a:endParaRPr lang="nl-NL" sz="901" dirty="0"/>
              </a:p>
            </p:txBody>
          </p:sp>
          <p:sp>
            <p:nvSpPr>
              <p:cNvPr id="63508" name="Text Box 20"/>
              <p:cNvSpPr txBox="1">
                <a:spLocks noChangeArrowheads="1"/>
              </p:cNvSpPr>
              <p:nvPr/>
            </p:nvSpPr>
            <p:spPr bwMode="auto">
              <a:xfrm>
                <a:off x="3233" y="2882"/>
                <a:ext cx="1008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nl-NL" sz="901" dirty="0"/>
                  <a:t>options</a:t>
                </a:r>
              </a:p>
            </p:txBody>
          </p:sp>
          <p:sp>
            <p:nvSpPr>
              <p:cNvPr id="63509" name="Text Box 21"/>
              <p:cNvSpPr txBox="1">
                <a:spLocks noChangeArrowheads="1"/>
              </p:cNvSpPr>
              <p:nvPr/>
            </p:nvSpPr>
            <p:spPr bwMode="auto">
              <a:xfrm>
                <a:off x="1440" y="2882"/>
                <a:ext cx="624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spcBef>
                    <a:spcPct val="50000"/>
                  </a:spcBef>
                </a:pPr>
                <a:r>
                  <a:rPr lang="nl-NL" sz="901" dirty="0" err="1"/>
                  <a:t>terms</a:t>
                </a:r>
                <a:r>
                  <a:rPr lang="nl-NL" sz="901" dirty="0"/>
                  <a:t> of services</a:t>
                </a:r>
              </a:p>
            </p:txBody>
          </p:sp>
          <p:sp>
            <p:nvSpPr>
              <p:cNvPr id="63510" name="Text Box 23"/>
              <p:cNvSpPr txBox="1">
                <a:spLocks noChangeArrowheads="1"/>
              </p:cNvSpPr>
              <p:nvPr/>
            </p:nvSpPr>
            <p:spPr bwMode="auto">
              <a:xfrm>
                <a:off x="3969" y="2900"/>
                <a:ext cx="624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spcBef>
                    <a:spcPct val="50000"/>
                  </a:spcBef>
                </a:pPr>
                <a:r>
                  <a:rPr lang="nl-NL" sz="901" dirty="0"/>
                  <a:t>customer details</a:t>
                </a:r>
              </a:p>
            </p:txBody>
          </p:sp>
          <p:sp>
            <p:nvSpPr>
              <p:cNvPr id="63511" name="Line 24"/>
              <p:cNvSpPr>
                <a:spLocks noChangeShapeType="1"/>
              </p:cNvSpPr>
              <p:nvPr/>
            </p:nvSpPr>
            <p:spPr bwMode="auto">
              <a:xfrm>
                <a:off x="290" y="2619"/>
                <a:ext cx="45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12" name="Line 25"/>
              <p:cNvSpPr>
                <a:spLocks noChangeShapeType="1"/>
              </p:cNvSpPr>
              <p:nvPr/>
            </p:nvSpPr>
            <p:spPr bwMode="auto">
              <a:xfrm>
                <a:off x="1333" y="2093"/>
                <a:ext cx="52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13" name="Line 26"/>
              <p:cNvSpPr>
                <a:spLocks noChangeShapeType="1"/>
              </p:cNvSpPr>
              <p:nvPr/>
            </p:nvSpPr>
            <p:spPr bwMode="auto">
              <a:xfrm rot="5400000">
                <a:off x="2471" y="2353"/>
                <a:ext cx="248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15" name="Line 28"/>
              <p:cNvSpPr>
                <a:spLocks noChangeShapeType="1"/>
              </p:cNvSpPr>
              <p:nvPr/>
            </p:nvSpPr>
            <p:spPr bwMode="auto">
              <a:xfrm flipH="1">
                <a:off x="4894" y="2093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16" name="Line 29"/>
              <p:cNvSpPr>
                <a:spLocks noChangeShapeType="1"/>
              </p:cNvSpPr>
              <p:nvPr/>
            </p:nvSpPr>
            <p:spPr bwMode="auto">
              <a:xfrm>
                <a:off x="4894" y="2619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17" name="Line 30"/>
              <p:cNvSpPr>
                <a:spLocks noChangeShapeType="1"/>
              </p:cNvSpPr>
              <p:nvPr/>
            </p:nvSpPr>
            <p:spPr bwMode="auto">
              <a:xfrm rot="5400000">
                <a:off x="4368" y="2985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18" name="Line 31"/>
              <p:cNvSpPr>
                <a:spLocks noChangeShapeType="1"/>
              </p:cNvSpPr>
              <p:nvPr/>
            </p:nvSpPr>
            <p:spPr bwMode="auto">
              <a:xfrm rot="5400000">
                <a:off x="2983" y="2985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19" name="Line 32"/>
              <p:cNvSpPr>
                <a:spLocks noChangeShapeType="1"/>
              </p:cNvSpPr>
              <p:nvPr/>
            </p:nvSpPr>
            <p:spPr bwMode="auto">
              <a:xfrm rot="-5400000">
                <a:off x="1882" y="2985"/>
                <a:ext cx="453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20" name="Line 34"/>
              <p:cNvSpPr>
                <a:spLocks noChangeShapeType="1"/>
              </p:cNvSpPr>
              <p:nvPr/>
            </p:nvSpPr>
            <p:spPr bwMode="auto">
              <a:xfrm flipH="1">
                <a:off x="1337" y="2619"/>
                <a:ext cx="524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21" name="Line 35"/>
              <p:cNvSpPr>
                <a:spLocks noChangeShapeType="1"/>
              </p:cNvSpPr>
              <p:nvPr/>
            </p:nvSpPr>
            <p:spPr bwMode="auto">
              <a:xfrm>
                <a:off x="3782" y="2618"/>
                <a:ext cx="522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lg" len="lg"/>
                <a:tailEnd type="triangle" w="lg" len="lg"/>
              </a:ln>
            </p:spPr>
            <p:txBody>
              <a:bodyPr anchor="ctr">
                <a:spAutoFit/>
              </a:bodyPr>
              <a:lstStyle/>
              <a:p>
                <a:endParaRPr lang="nl-NL" sz="1013"/>
              </a:p>
            </p:txBody>
          </p:sp>
          <p:sp>
            <p:nvSpPr>
              <p:cNvPr id="63522" name="Text Box 36"/>
              <p:cNvSpPr txBox="1">
                <a:spLocks noChangeArrowheads="1"/>
              </p:cNvSpPr>
              <p:nvPr/>
            </p:nvSpPr>
            <p:spPr bwMode="auto">
              <a:xfrm>
                <a:off x="3633" y="2342"/>
                <a:ext cx="624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eaLnBrk="0" hangingPunct="0">
                  <a:spcBef>
                    <a:spcPct val="50000"/>
                  </a:spcBef>
                </a:pPr>
                <a:r>
                  <a:rPr lang="nl-NL" sz="901" dirty="0"/>
                  <a:t>event details</a:t>
                </a:r>
              </a:p>
            </p:txBody>
          </p:sp>
        </p:grpSp>
        <p:sp>
          <p:nvSpPr>
            <p:cNvPr id="63496" name="Rectangle 5"/>
            <p:cNvSpPr>
              <a:spLocks noChangeArrowheads="1"/>
            </p:cNvSpPr>
            <p:nvPr/>
          </p:nvSpPr>
          <p:spPr bwMode="auto">
            <a:xfrm>
              <a:off x="2944813" y="3763963"/>
              <a:ext cx="3048000" cy="457200"/>
            </a:xfrm>
            <a:prstGeom prst="rect">
              <a:avLst/>
            </a:prstGeom>
            <a:solidFill>
              <a:srgbClr val="0066CC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nl-NL" sz="1013" dirty="0"/>
                <a:t>Contract management</a:t>
              </a:r>
              <a:endParaRPr lang="en-US" sz="1013" dirty="0"/>
            </a:p>
          </p:txBody>
        </p:sp>
        <p:sp>
          <p:nvSpPr>
            <p:cNvPr id="63497" name="Rectangle 6"/>
            <p:cNvSpPr>
              <a:spLocks noChangeArrowheads="1"/>
            </p:cNvSpPr>
            <p:nvPr/>
          </p:nvSpPr>
          <p:spPr bwMode="auto">
            <a:xfrm>
              <a:off x="2944813" y="2916238"/>
              <a:ext cx="3048000" cy="457200"/>
            </a:xfrm>
            <a:prstGeom prst="rect">
              <a:avLst/>
            </a:prstGeom>
            <a:solidFill>
              <a:srgbClr val="0066CC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nl-NL" sz="1013" dirty="0"/>
                <a:t>Ticket sales</a:t>
              </a:r>
              <a:endParaRPr lang="en-US" sz="1013" dirty="0"/>
            </a:p>
          </p:txBody>
        </p:sp>
        <p:sp>
          <p:nvSpPr>
            <p:cNvPr id="63498" name="Rectangle 7"/>
            <p:cNvSpPr>
              <a:spLocks noChangeArrowheads="1"/>
            </p:cNvSpPr>
            <p:nvPr/>
          </p:nvSpPr>
          <p:spPr bwMode="auto">
            <a:xfrm>
              <a:off x="1187450" y="2916238"/>
              <a:ext cx="923925" cy="1295400"/>
            </a:xfrm>
            <a:prstGeom prst="rect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nl-NL" sz="1013" dirty="0" err="1">
                  <a:solidFill>
                    <a:schemeClr val="bg1"/>
                  </a:solidFill>
                </a:rPr>
                <a:t>Pay</a:t>
              </a:r>
              <a:r>
                <a:rPr lang="nl-NL" sz="1013" dirty="0">
                  <a:solidFill>
                    <a:schemeClr val="bg1"/>
                  </a:solidFill>
                </a:rPr>
                <a:t>- ment</a:t>
              </a:r>
            </a:p>
          </p:txBody>
        </p:sp>
        <p:sp>
          <p:nvSpPr>
            <p:cNvPr id="63499" name="Rectangle 8">
              <a:hlinkClick r:id="" action="ppaction://noaction"/>
            </p:cNvPr>
            <p:cNvSpPr>
              <a:spLocks noChangeArrowheads="1"/>
            </p:cNvSpPr>
            <p:nvPr/>
          </p:nvSpPr>
          <p:spPr bwMode="auto">
            <a:xfrm>
              <a:off x="6826250" y="2916238"/>
              <a:ext cx="936625" cy="1296988"/>
            </a:xfrm>
            <a:prstGeom prst="rect">
              <a:avLst/>
            </a:prstGeom>
            <a:solidFill>
              <a:srgbClr val="0066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nl-NL" sz="1013" dirty="0" err="1">
                  <a:solidFill>
                    <a:schemeClr val="bg1"/>
                  </a:solidFill>
                </a:rPr>
                <a:t>Acqui</a:t>
              </a:r>
              <a:r>
                <a:rPr lang="nl-NL" sz="1013" dirty="0">
                  <a:solidFill>
                    <a:schemeClr val="bg1"/>
                  </a:solidFill>
                </a:rPr>
                <a:t>- </a:t>
              </a:r>
              <a:r>
                <a:rPr lang="nl-NL" sz="1013" dirty="0" err="1">
                  <a:solidFill>
                    <a:schemeClr val="bg1"/>
                  </a:solidFill>
                </a:rPr>
                <a:t>sition</a:t>
              </a:r>
              <a:endParaRPr lang="nl-NL" sz="1013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AutoShape 37"/>
          <p:cNvSpPr>
            <a:spLocks/>
          </p:cNvSpPr>
          <p:nvPr/>
        </p:nvSpPr>
        <p:spPr bwMode="auto">
          <a:xfrm>
            <a:off x="5814972" y="1329968"/>
            <a:ext cx="648300" cy="270523"/>
          </a:xfrm>
          <a:prstGeom prst="borderCallout1">
            <a:avLst>
              <a:gd name="adj1" fmla="val 31718"/>
              <a:gd name="adj2" fmla="val -8824"/>
              <a:gd name="adj3" fmla="val 376213"/>
              <a:gd name="adj4" fmla="val -110296"/>
            </a:avLst>
          </a:prstGeom>
          <a:solidFill>
            <a:srgbClr val="D70044">
              <a:alpha val="39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051"/>
              <a:t>Module</a:t>
            </a:r>
            <a:endParaRPr lang="en-US" sz="1051"/>
          </a:p>
        </p:txBody>
      </p:sp>
      <p:sp>
        <p:nvSpPr>
          <p:cNvPr id="35" name="AutoShape 38"/>
          <p:cNvSpPr>
            <a:spLocks/>
          </p:cNvSpPr>
          <p:nvPr/>
        </p:nvSpPr>
        <p:spPr bwMode="auto">
          <a:xfrm>
            <a:off x="4409925" y="3979178"/>
            <a:ext cx="972450" cy="432597"/>
          </a:xfrm>
          <a:prstGeom prst="borderCallout1">
            <a:avLst>
              <a:gd name="adj1" fmla="val 19833"/>
              <a:gd name="adj2" fmla="val 105884"/>
              <a:gd name="adj3" fmla="val -183468"/>
              <a:gd name="adj4" fmla="val 150000"/>
            </a:avLst>
          </a:prstGeom>
          <a:solidFill>
            <a:srgbClr val="D70044">
              <a:alpha val="39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051"/>
              <a:t>Information flow</a:t>
            </a:r>
            <a:endParaRPr lang="en-US" sz="1051"/>
          </a:p>
        </p:txBody>
      </p:sp>
    </p:spTree>
    <p:extLst>
      <p:ext uri="{BB962C8B-B14F-4D97-AF65-F5344CB8AC3E}">
        <p14:creationId xmlns:p14="http://schemas.microsoft.com/office/powerpoint/2010/main" val="257249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  <p:bldP spid="3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402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FA on module level: Ticket sales</a:t>
            </a:r>
          </a:p>
        </p:txBody>
      </p:sp>
      <p:sp>
        <p:nvSpPr>
          <p:cNvPr id="36" name="AutoShape 50"/>
          <p:cNvSpPr>
            <a:spLocks/>
          </p:cNvSpPr>
          <p:nvPr/>
        </p:nvSpPr>
        <p:spPr bwMode="auto">
          <a:xfrm>
            <a:off x="2031238" y="4141253"/>
            <a:ext cx="750788" cy="432597"/>
          </a:xfrm>
          <a:prstGeom prst="borderCallout1">
            <a:avLst>
              <a:gd name="adj1" fmla="val 19833"/>
              <a:gd name="adj2" fmla="val 107620"/>
              <a:gd name="adj3" fmla="val -66389"/>
              <a:gd name="adj4" fmla="val 184602"/>
            </a:avLst>
          </a:prstGeom>
          <a:solidFill>
            <a:srgbClr val="D70044">
              <a:alpha val="39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051"/>
              <a:t>Module scope</a:t>
            </a:r>
            <a:endParaRPr lang="en-US" sz="1051"/>
          </a:p>
        </p:txBody>
      </p:sp>
      <p:grpSp>
        <p:nvGrpSpPr>
          <p:cNvPr id="5" name="Groep 4"/>
          <p:cNvGrpSpPr/>
          <p:nvPr/>
        </p:nvGrpSpPr>
        <p:grpSpPr>
          <a:xfrm>
            <a:off x="1598641" y="1269190"/>
            <a:ext cx="5938377" cy="2764808"/>
            <a:chOff x="611188" y="1690688"/>
            <a:chExt cx="7910512" cy="3683000"/>
          </a:xfrm>
        </p:grpSpPr>
        <p:sp>
          <p:nvSpPr>
            <p:cNvPr id="64515" name="Rectangle 3"/>
            <p:cNvSpPr>
              <a:spLocks noChangeArrowheads="1"/>
            </p:cNvSpPr>
            <p:nvPr/>
          </p:nvSpPr>
          <p:spPr bwMode="auto">
            <a:xfrm>
              <a:off x="1476375" y="1690688"/>
              <a:ext cx="6276975" cy="3683000"/>
            </a:xfrm>
            <a:prstGeom prst="rect">
              <a:avLst/>
            </a:prstGeom>
            <a:solidFill>
              <a:srgbClr val="0066CC">
                <a:alpha val="39999"/>
              </a:srgb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4516" name="Rectangle 4"/>
            <p:cNvSpPr>
              <a:spLocks noChangeArrowheads="1"/>
            </p:cNvSpPr>
            <p:nvPr/>
          </p:nvSpPr>
          <p:spPr bwMode="auto">
            <a:xfrm>
              <a:off x="4641850" y="1987550"/>
              <a:ext cx="2273300" cy="52705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64517" name="Rectangle 5"/>
            <p:cNvSpPr>
              <a:spLocks noChangeArrowheads="1"/>
            </p:cNvSpPr>
            <p:nvPr/>
          </p:nvSpPr>
          <p:spPr bwMode="auto">
            <a:xfrm>
              <a:off x="5108528" y="1943100"/>
              <a:ext cx="1365351" cy="585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120" tIns="34560" rIns="69120" bIns="34560">
              <a:spAutoFit/>
            </a:bodyPr>
            <a:lstStyle/>
            <a:p>
              <a:pPr algn="ctr" eaLnBrk="0" hangingPunct="0"/>
              <a:r>
                <a:rPr lang="nl-NL" sz="1201" dirty="0"/>
                <a:t>Event </a:t>
              </a:r>
              <a:br>
                <a:rPr lang="nl-NL" sz="1201" dirty="0"/>
              </a:br>
              <a:r>
                <a:rPr lang="nl-NL" sz="1201" dirty="0" err="1"/>
                <a:t>registration</a:t>
              </a:r>
              <a:endParaRPr lang="nl-NL" sz="1201" dirty="0"/>
            </a:p>
          </p:txBody>
        </p:sp>
        <p:grpSp>
          <p:nvGrpSpPr>
            <p:cNvPr id="2" name="Group 6"/>
            <p:cNvGrpSpPr>
              <a:grpSpLocks/>
            </p:cNvGrpSpPr>
            <p:nvPr/>
          </p:nvGrpSpPr>
          <p:grpSpPr bwMode="auto">
            <a:xfrm>
              <a:off x="4718050" y="4813325"/>
              <a:ext cx="2273300" cy="444500"/>
              <a:chOff x="3316" y="2500"/>
              <a:chExt cx="1432" cy="280"/>
            </a:xfrm>
            <a:solidFill>
              <a:schemeClr val="bg1"/>
            </a:solidFill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3316" y="2500"/>
                <a:ext cx="1432" cy="2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013">
                  <a:latin typeface="Arial" charset="0"/>
                  <a:ea typeface="ＭＳ Ｐゴシック" pitchFamily="-109" charset="-128"/>
                </a:endParaRP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3486" y="2534"/>
                <a:ext cx="858" cy="18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69120" tIns="34560" rIns="69120" bIns="34560">
                <a:spAutoFit/>
              </a:bodyPr>
              <a:lstStyle/>
              <a:p>
                <a:pPr eaLnBrk="0" hangingPunct="0">
                  <a:defRPr/>
                </a:pPr>
                <a:r>
                  <a:rPr lang="nl-NL" sz="1013" dirty="0">
                    <a:latin typeface="Arial" charset="0"/>
                    <a:ea typeface="ＭＳ Ｐゴシック" pitchFamily="-109" charset="-128"/>
                  </a:rPr>
                  <a:t>Event </a:t>
                </a:r>
                <a:r>
                  <a:rPr lang="nl-NL" sz="1013" dirty="0" err="1">
                    <a:latin typeface="Arial" charset="0"/>
                    <a:ea typeface="ＭＳ Ｐゴシック" pitchFamily="-109" charset="-128"/>
                  </a:rPr>
                  <a:t>reporting</a:t>
                </a:r>
                <a:endParaRPr lang="nl-NL" sz="1013" dirty="0">
                  <a:latin typeface="Arial" charset="0"/>
                  <a:ea typeface="ＭＳ Ｐゴシック" pitchFamily="-109" charset="-128"/>
                </a:endParaRPr>
              </a:p>
            </p:txBody>
          </p:sp>
        </p:grpSp>
        <p:sp>
          <p:nvSpPr>
            <p:cNvPr id="64519" name="Line 11"/>
            <p:cNvSpPr>
              <a:spLocks noChangeShapeType="1"/>
            </p:cNvSpPr>
            <p:nvPr/>
          </p:nvSpPr>
          <p:spPr bwMode="auto">
            <a:xfrm>
              <a:off x="4643438" y="3140075"/>
              <a:ext cx="100806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none" w="sm" len="sm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20" name="Rectangle 12"/>
            <p:cNvSpPr>
              <a:spLocks noChangeArrowheads="1"/>
            </p:cNvSpPr>
            <p:nvPr/>
          </p:nvSpPr>
          <p:spPr bwMode="auto">
            <a:xfrm>
              <a:off x="4787900" y="2889250"/>
              <a:ext cx="864976" cy="25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defTabSz="555349" eaLnBrk="0" hangingPunct="0"/>
              <a:r>
                <a:rPr lang="nl-NL" sz="826" dirty="0"/>
                <a:t>templates</a:t>
              </a:r>
            </a:p>
          </p:txBody>
        </p:sp>
        <p:sp>
          <p:nvSpPr>
            <p:cNvPr id="64521" name="Line 13"/>
            <p:cNvSpPr>
              <a:spLocks noChangeShapeType="1"/>
            </p:cNvSpPr>
            <p:nvPr/>
          </p:nvSpPr>
          <p:spPr bwMode="auto">
            <a:xfrm flipV="1">
              <a:off x="611188" y="4502150"/>
              <a:ext cx="1281112" cy="63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none" w="med" len="lg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22" name="Rectangle 14"/>
            <p:cNvSpPr>
              <a:spLocks noChangeArrowheads="1"/>
            </p:cNvSpPr>
            <p:nvPr/>
          </p:nvSpPr>
          <p:spPr bwMode="auto">
            <a:xfrm>
              <a:off x="688975" y="4257675"/>
              <a:ext cx="724043" cy="25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defTabSz="555349" eaLnBrk="0" hangingPunct="0"/>
              <a:r>
                <a:rPr lang="nl-NL" sz="826" dirty="0" err="1"/>
                <a:t>booking</a:t>
              </a:r>
              <a:endParaRPr lang="nl-NL" sz="826" dirty="0"/>
            </a:p>
          </p:txBody>
        </p:sp>
        <p:sp>
          <p:nvSpPr>
            <p:cNvPr id="64523" name="Line 15"/>
            <p:cNvSpPr>
              <a:spLocks noChangeShapeType="1"/>
            </p:cNvSpPr>
            <p:nvPr/>
          </p:nvSpPr>
          <p:spPr bwMode="auto">
            <a:xfrm>
              <a:off x="6997700" y="5035550"/>
              <a:ext cx="1524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24" name="Rectangle 17"/>
            <p:cNvSpPr>
              <a:spLocks noChangeArrowheads="1"/>
            </p:cNvSpPr>
            <p:nvPr/>
          </p:nvSpPr>
          <p:spPr bwMode="auto">
            <a:xfrm>
              <a:off x="2228850" y="2908300"/>
              <a:ext cx="243205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64525" name="Rectangle 19"/>
            <p:cNvSpPr>
              <a:spLocks noChangeArrowheads="1"/>
            </p:cNvSpPr>
            <p:nvPr/>
          </p:nvSpPr>
          <p:spPr bwMode="auto">
            <a:xfrm>
              <a:off x="7113588" y="4760913"/>
              <a:ext cx="670658" cy="25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defTabSz="555349" eaLnBrk="0" hangingPunct="0"/>
              <a:r>
                <a:rPr lang="nl-NL" sz="826" dirty="0" err="1"/>
                <a:t>reports</a:t>
              </a:r>
              <a:endParaRPr lang="nl-NL" sz="826" dirty="0"/>
            </a:p>
          </p:txBody>
        </p:sp>
        <p:sp>
          <p:nvSpPr>
            <p:cNvPr id="64526" name="Rectangle 21"/>
            <p:cNvSpPr>
              <a:spLocks noChangeArrowheads="1"/>
            </p:cNvSpPr>
            <p:nvPr/>
          </p:nvSpPr>
          <p:spPr bwMode="auto">
            <a:xfrm>
              <a:off x="7019925" y="3500437"/>
              <a:ext cx="986690" cy="25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defTabSz="555349" eaLnBrk="0" hangingPunct="0"/>
              <a:r>
                <a:rPr lang="nl-NL" sz="826" dirty="0"/>
                <a:t>ticket types</a:t>
              </a:r>
            </a:p>
          </p:txBody>
        </p:sp>
        <p:sp>
          <p:nvSpPr>
            <p:cNvPr id="64527" name="Line 22"/>
            <p:cNvSpPr>
              <a:spLocks noChangeShapeType="1"/>
            </p:cNvSpPr>
            <p:nvPr/>
          </p:nvSpPr>
          <p:spPr bwMode="auto">
            <a:xfrm>
              <a:off x="3568700" y="3359150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triangle" w="med" len="lg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28" name="Rectangle 23"/>
            <p:cNvSpPr>
              <a:spLocks noChangeArrowheads="1"/>
            </p:cNvSpPr>
            <p:nvPr/>
          </p:nvSpPr>
          <p:spPr bwMode="auto">
            <a:xfrm>
              <a:off x="2658390" y="3584575"/>
              <a:ext cx="905548" cy="25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algn="r" defTabSz="555349" eaLnBrk="0" hangingPunct="0"/>
              <a:r>
                <a:rPr lang="nl-NL" sz="826" dirty="0" err="1"/>
                <a:t>final</a:t>
              </a:r>
              <a:r>
                <a:rPr lang="nl-NL" sz="826" dirty="0"/>
                <a:t> ticket</a:t>
              </a:r>
            </a:p>
          </p:txBody>
        </p:sp>
        <p:sp>
          <p:nvSpPr>
            <p:cNvPr id="64529" name="Line 24"/>
            <p:cNvSpPr>
              <a:spLocks noChangeShapeType="1"/>
            </p:cNvSpPr>
            <p:nvPr/>
          </p:nvSpPr>
          <p:spPr bwMode="auto">
            <a:xfrm flipV="1">
              <a:off x="2044700" y="2520950"/>
              <a:ext cx="0" cy="17589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none" w="med" len="lg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30" name="Rectangle 25"/>
            <p:cNvSpPr>
              <a:spLocks noChangeArrowheads="1"/>
            </p:cNvSpPr>
            <p:nvPr/>
          </p:nvSpPr>
          <p:spPr bwMode="auto">
            <a:xfrm>
              <a:off x="1177221" y="3435350"/>
              <a:ext cx="788104" cy="421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algn="r" defTabSz="555349" eaLnBrk="0" hangingPunct="0"/>
              <a:r>
                <a:rPr lang="nl-NL" sz="826" dirty="0" err="1"/>
                <a:t>payment</a:t>
              </a:r>
              <a:br>
                <a:rPr lang="nl-NL" sz="826" dirty="0"/>
              </a:br>
              <a:r>
                <a:rPr lang="nl-NL" sz="826" dirty="0"/>
                <a:t>details</a:t>
              </a:r>
            </a:p>
          </p:txBody>
        </p:sp>
        <p:sp>
          <p:nvSpPr>
            <p:cNvPr id="64531" name="Line 26"/>
            <p:cNvSpPr>
              <a:spLocks noChangeShapeType="1"/>
            </p:cNvSpPr>
            <p:nvPr/>
          </p:nvSpPr>
          <p:spPr bwMode="auto">
            <a:xfrm>
              <a:off x="5724525" y="3932238"/>
              <a:ext cx="0" cy="86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endParaRPr lang="nl-NL" sz="1013"/>
            </a:p>
          </p:txBody>
        </p:sp>
        <p:grpSp>
          <p:nvGrpSpPr>
            <p:cNvPr id="3" name="Group 29"/>
            <p:cNvGrpSpPr>
              <a:grpSpLocks/>
            </p:cNvGrpSpPr>
            <p:nvPr/>
          </p:nvGrpSpPr>
          <p:grpSpPr bwMode="auto">
            <a:xfrm>
              <a:off x="1800424" y="1987575"/>
              <a:ext cx="2398712" cy="527050"/>
              <a:chOff x="1387" y="772"/>
              <a:chExt cx="1727" cy="280"/>
            </a:xfrm>
            <a:solidFill>
              <a:schemeClr val="bg1"/>
            </a:solidFill>
          </p:grpSpPr>
          <p:sp>
            <p:nvSpPr>
              <p:cNvPr id="24" name="Rectangle 30"/>
              <p:cNvSpPr>
                <a:spLocks noChangeArrowheads="1"/>
              </p:cNvSpPr>
              <p:nvPr/>
            </p:nvSpPr>
            <p:spPr bwMode="auto">
              <a:xfrm>
                <a:off x="1387" y="772"/>
                <a:ext cx="1727" cy="2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013">
                  <a:latin typeface="Arial" charset="0"/>
                  <a:ea typeface="ＭＳ Ｐゴシック" pitchFamily="-109" charset="-128"/>
                </a:endParaRPr>
              </a:p>
            </p:txBody>
          </p:sp>
          <p:sp>
            <p:nvSpPr>
              <p:cNvPr id="25" name="Rectangle 31"/>
              <p:cNvSpPr>
                <a:spLocks noChangeArrowheads="1"/>
              </p:cNvSpPr>
              <p:nvPr/>
            </p:nvSpPr>
            <p:spPr bwMode="auto">
              <a:xfrm>
                <a:off x="1628" y="806"/>
                <a:ext cx="1245" cy="16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lIns="69120" tIns="34560" rIns="69120" bIns="34560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nl-NL" sz="1013" dirty="0">
                    <a:latin typeface="Arial" charset="0"/>
                    <a:ea typeface="ＭＳ Ｐゴシック" pitchFamily="-109" charset="-128"/>
                  </a:rPr>
                  <a:t>Visitor management</a:t>
                </a:r>
              </a:p>
            </p:txBody>
          </p:sp>
        </p:grpSp>
        <p:sp>
          <p:nvSpPr>
            <p:cNvPr id="64533" name="Line 34"/>
            <p:cNvSpPr>
              <a:spLocks noChangeShapeType="1"/>
            </p:cNvSpPr>
            <p:nvPr/>
          </p:nvSpPr>
          <p:spPr bwMode="auto">
            <a:xfrm flipH="1">
              <a:off x="6921500" y="2292350"/>
              <a:ext cx="1600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triangle" w="med" len="lg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34" name="Rectangle 35"/>
            <p:cNvSpPr>
              <a:spLocks noChangeArrowheads="1"/>
            </p:cNvSpPr>
            <p:nvPr/>
          </p:nvSpPr>
          <p:spPr bwMode="auto">
            <a:xfrm>
              <a:off x="7019925" y="2025650"/>
              <a:ext cx="1072106" cy="25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defTabSz="555349" eaLnBrk="0" hangingPunct="0"/>
              <a:r>
                <a:rPr lang="nl-NL" sz="826" dirty="0"/>
                <a:t>event details</a:t>
              </a:r>
            </a:p>
          </p:txBody>
        </p:sp>
        <p:sp>
          <p:nvSpPr>
            <p:cNvPr id="64535" name="Rectangle 38"/>
            <p:cNvSpPr>
              <a:spLocks noChangeArrowheads="1"/>
            </p:cNvSpPr>
            <p:nvPr/>
          </p:nvSpPr>
          <p:spPr bwMode="auto">
            <a:xfrm>
              <a:off x="4202113" y="3517900"/>
              <a:ext cx="2432050" cy="4445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013"/>
            </a:p>
          </p:txBody>
        </p:sp>
        <p:sp>
          <p:nvSpPr>
            <p:cNvPr id="64536" name="Rectangle 39"/>
            <p:cNvSpPr>
              <a:spLocks noChangeArrowheads="1"/>
            </p:cNvSpPr>
            <p:nvPr/>
          </p:nvSpPr>
          <p:spPr bwMode="auto">
            <a:xfrm>
              <a:off x="2707349" y="2924175"/>
              <a:ext cx="1522685" cy="300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120" tIns="34560" rIns="69120" bIns="34560">
              <a:spAutoFit/>
            </a:bodyPr>
            <a:lstStyle/>
            <a:p>
              <a:pPr algn="ctr" eaLnBrk="0" hangingPunct="0"/>
              <a:r>
                <a:rPr lang="nl-NL" sz="1013" dirty="0"/>
                <a:t>Ticket </a:t>
              </a:r>
              <a:r>
                <a:rPr lang="nl-NL" sz="1013" dirty="0" err="1"/>
                <a:t>selection</a:t>
              </a:r>
              <a:endParaRPr lang="nl-NL" sz="1013" dirty="0"/>
            </a:p>
          </p:txBody>
        </p:sp>
        <p:grpSp>
          <p:nvGrpSpPr>
            <p:cNvPr id="4" name="Group 40"/>
            <p:cNvGrpSpPr>
              <a:grpSpLocks/>
            </p:cNvGrpSpPr>
            <p:nvPr/>
          </p:nvGrpSpPr>
          <p:grpSpPr bwMode="auto">
            <a:xfrm>
              <a:off x="1879600" y="4260879"/>
              <a:ext cx="2432050" cy="523875"/>
              <a:chOff x="1528" y="2152"/>
              <a:chExt cx="1532" cy="330"/>
            </a:xfrm>
            <a:solidFill>
              <a:schemeClr val="bg1"/>
            </a:solidFill>
          </p:grpSpPr>
          <p:sp>
            <p:nvSpPr>
              <p:cNvPr id="31" name="Rectangle 41"/>
              <p:cNvSpPr>
                <a:spLocks noChangeArrowheads="1"/>
              </p:cNvSpPr>
              <p:nvPr/>
            </p:nvSpPr>
            <p:spPr bwMode="auto">
              <a:xfrm>
                <a:off x="1528" y="2164"/>
                <a:ext cx="1532" cy="28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 sz="1051">
                  <a:latin typeface="Arial" charset="0"/>
                  <a:ea typeface="ＭＳ Ｐゴシック" pitchFamily="-109" charset="-128"/>
                </a:endParaRPr>
              </a:p>
            </p:txBody>
          </p:sp>
          <p:sp>
            <p:nvSpPr>
              <p:cNvPr id="32" name="Rectangle 42"/>
              <p:cNvSpPr>
                <a:spLocks noChangeArrowheads="1"/>
              </p:cNvSpPr>
              <p:nvPr/>
            </p:nvSpPr>
            <p:spPr bwMode="auto">
              <a:xfrm>
                <a:off x="1902" y="2152"/>
                <a:ext cx="796" cy="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69120" tIns="34560" rIns="69120" bIns="34560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nl-NL" sz="1051" dirty="0">
                    <a:latin typeface="Arial" charset="0"/>
                    <a:ea typeface="ＭＳ Ｐゴシック" pitchFamily="-109" charset="-128"/>
                  </a:rPr>
                  <a:t>Pre-</a:t>
                </a:r>
                <a:r>
                  <a:rPr lang="nl-NL" sz="1051" dirty="0" err="1">
                    <a:latin typeface="Arial" charset="0"/>
                    <a:ea typeface="ＭＳ Ｐゴシック" pitchFamily="-109" charset="-128"/>
                  </a:rPr>
                  <a:t>payment</a:t>
                </a:r>
                <a:r>
                  <a:rPr lang="nl-NL" sz="1051" dirty="0">
                    <a:latin typeface="Arial" charset="0"/>
                    <a:ea typeface="ＭＳ Ｐゴシック" pitchFamily="-109" charset="-128"/>
                  </a:rPr>
                  <a:t> </a:t>
                </a:r>
                <a:br>
                  <a:rPr lang="nl-NL" sz="1051" dirty="0">
                    <a:latin typeface="Arial" charset="0"/>
                    <a:ea typeface="ＭＳ Ｐゴシック" pitchFamily="-109" charset="-128"/>
                  </a:rPr>
                </a:br>
                <a:r>
                  <a:rPr lang="nl-NL" sz="1051" dirty="0">
                    <a:latin typeface="Arial" charset="0"/>
                    <a:ea typeface="ＭＳ Ｐゴシック" pitchFamily="-109" charset="-128"/>
                  </a:rPr>
                  <a:t>arrangement</a:t>
                </a:r>
              </a:p>
            </p:txBody>
          </p:sp>
        </p:grpSp>
        <p:sp>
          <p:nvSpPr>
            <p:cNvPr id="64538" name="Line 44"/>
            <p:cNvSpPr>
              <a:spLocks noChangeShapeType="1"/>
            </p:cNvSpPr>
            <p:nvPr/>
          </p:nvSpPr>
          <p:spPr bwMode="auto">
            <a:xfrm flipV="1">
              <a:off x="6227763" y="2520950"/>
              <a:ext cx="7937" cy="979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39" name="Rectangle 45"/>
            <p:cNvSpPr>
              <a:spLocks noChangeArrowheads="1"/>
            </p:cNvSpPr>
            <p:nvPr/>
          </p:nvSpPr>
          <p:spPr bwMode="auto">
            <a:xfrm>
              <a:off x="1519238" y="4941888"/>
              <a:ext cx="1195974" cy="300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120" tIns="34560" rIns="69120" bIns="34560">
              <a:spAutoFit/>
            </a:bodyPr>
            <a:lstStyle/>
            <a:p>
              <a:pPr eaLnBrk="0" hangingPunct="0"/>
              <a:r>
                <a:rPr lang="nl-NL" sz="1013" i="1" dirty="0"/>
                <a:t>Ticket sales</a:t>
              </a:r>
            </a:p>
          </p:txBody>
        </p:sp>
        <p:sp>
          <p:nvSpPr>
            <p:cNvPr id="64542" name="Rectangle 18"/>
            <p:cNvSpPr>
              <a:spLocks noChangeArrowheads="1"/>
            </p:cNvSpPr>
            <p:nvPr/>
          </p:nvSpPr>
          <p:spPr bwMode="auto">
            <a:xfrm>
              <a:off x="4478806" y="3571875"/>
              <a:ext cx="1808821" cy="300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120" tIns="34560" rIns="69120" bIns="34560">
              <a:spAutoFit/>
            </a:bodyPr>
            <a:lstStyle/>
            <a:p>
              <a:pPr algn="ctr" eaLnBrk="0" hangingPunct="0"/>
              <a:r>
                <a:rPr lang="nl-NL" sz="1013" dirty="0"/>
                <a:t>Type management</a:t>
              </a:r>
            </a:p>
          </p:txBody>
        </p:sp>
        <p:sp>
          <p:nvSpPr>
            <p:cNvPr id="64543" name="Line 20"/>
            <p:cNvSpPr>
              <a:spLocks noChangeShapeType="1"/>
            </p:cNvSpPr>
            <p:nvPr/>
          </p:nvSpPr>
          <p:spPr bwMode="auto">
            <a:xfrm>
              <a:off x="6616700" y="3740150"/>
              <a:ext cx="1905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44" name="Line 44"/>
            <p:cNvSpPr>
              <a:spLocks noChangeShapeType="1"/>
            </p:cNvSpPr>
            <p:nvPr/>
          </p:nvSpPr>
          <p:spPr bwMode="auto">
            <a:xfrm flipH="1" flipV="1">
              <a:off x="5651500" y="3140075"/>
              <a:ext cx="0" cy="360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lg"/>
              <a:tailEnd type="none" w="med" len="lg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45" name="Rectangle 12"/>
            <p:cNvSpPr>
              <a:spLocks noChangeArrowheads="1"/>
            </p:cNvSpPr>
            <p:nvPr/>
          </p:nvSpPr>
          <p:spPr bwMode="auto">
            <a:xfrm>
              <a:off x="6300788" y="2852739"/>
              <a:ext cx="877789" cy="421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defTabSz="555349" eaLnBrk="0" hangingPunct="0"/>
              <a:r>
                <a:rPr lang="nl-NL" sz="826" dirty="0"/>
                <a:t>package </a:t>
              </a:r>
              <a:br>
                <a:rPr lang="nl-NL" sz="826" dirty="0"/>
              </a:br>
              <a:r>
                <a:rPr lang="nl-NL" sz="826" dirty="0" err="1"/>
                <a:t>structures</a:t>
              </a:r>
              <a:endParaRPr lang="nl-NL" sz="826" dirty="0"/>
            </a:p>
          </p:txBody>
        </p:sp>
        <p:sp>
          <p:nvSpPr>
            <p:cNvPr id="64546" name="Rectangle 19"/>
            <p:cNvSpPr>
              <a:spLocks noChangeArrowheads="1"/>
            </p:cNvSpPr>
            <p:nvPr/>
          </p:nvSpPr>
          <p:spPr bwMode="auto">
            <a:xfrm>
              <a:off x="5795964" y="4219575"/>
              <a:ext cx="1236528" cy="25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defTabSz="555349" eaLnBrk="0" hangingPunct="0"/>
              <a:r>
                <a:rPr lang="nl-NL" sz="826" dirty="0"/>
                <a:t>ticket </a:t>
              </a:r>
              <a:r>
                <a:rPr lang="nl-NL" sz="826" dirty="0" err="1"/>
                <a:t>overview</a:t>
              </a:r>
              <a:endParaRPr lang="nl-NL" sz="826" dirty="0"/>
            </a:p>
          </p:txBody>
        </p:sp>
        <p:sp>
          <p:nvSpPr>
            <p:cNvPr id="64547" name="Line 44"/>
            <p:cNvSpPr>
              <a:spLocks noChangeShapeType="1"/>
            </p:cNvSpPr>
            <p:nvPr/>
          </p:nvSpPr>
          <p:spPr bwMode="auto">
            <a:xfrm flipV="1">
              <a:off x="3132138" y="2509838"/>
              <a:ext cx="7937" cy="4143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lg"/>
              <a:tailEnd type="none" w="med" len="lg"/>
            </a:ln>
          </p:spPr>
          <p:txBody>
            <a:bodyPr/>
            <a:lstStyle/>
            <a:p>
              <a:endParaRPr lang="nl-NL" sz="1013"/>
            </a:p>
          </p:txBody>
        </p:sp>
        <p:sp>
          <p:nvSpPr>
            <p:cNvPr id="64548" name="Rectangle 12"/>
            <p:cNvSpPr>
              <a:spLocks noChangeArrowheads="1"/>
            </p:cNvSpPr>
            <p:nvPr/>
          </p:nvSpPr>
          <p:spPr bwMode="auto">
            <a:xfrm>
              <a:off x="3143250" y="2563813"/>
              <a:ext cx="1110542" cy="25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1970" tIns="30985" rIns="61970" bIns="30985">
              <a:spAutoFit/>
            </a:bodyPr>
            <a:lstStyle/>
            <a:p>
              <a:pPr defTabSz="555349" eaLnBrk="0" hangingPunct="0"/>
              <a:r>
                <a:rPr lang="nl-NL" sz="826" dirty="0" err="1"/>
                <a:t>visitor</a:t>
              </a:r>
              <a:r>
                <a:rPr lang="nl-NL" sz="826" dirty="0"/>
                <a:t> details</a:t>
              </a:r>
            </a:p>
          </p:txBody>
        </p:sp>
      </p:grpSp>
      <p:sp>
        <p:nvSpPr>
          <p:cNvPr id="35" name="AutoShape 49"/>
          <p:cNvSpPr>
            <a:spLocks/>
          </p:cNvSpPr>
          <p:nvPr/>
        </p:nvSpPr>
        <p:spPr bwMode="auto">
          <a:xfrm>
            <a:off x="5761344" y="4087625"/>
            <a:ext cx="972450" cy="432597"/>
          </a:xfrm>
          <a:prstGeom prst="borderCallout1">
            <a:avLst>
              <a:gd name="adj1" fmla="val 19833"/>
              <a:gd name="adj2" fmla="val -5884"/>
              <a:gd name="adj3" fmla="val -39116"/>
              <a:gd name="adj4" fmla="val -25981"/>
            </a:avLst>
          </a:prstGeom>
          <a:solidFill>
            <a:srgbClr val="D70044">
              <a:alpha val="39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051"/>
              <a:t>Sub-module</a:t>
            </a:r>
            <a:endParaRPr lang="en-US" sz="1051"/>
          </a:p>
        </p:txBody>
      </p:sp>
    </p:spTree>
    <p:extLst>
      <p:ext uri="{BB962C8B-B14F-4D97-AF65-F5344CB8AC3E}">
        <p14:creationId xmlns:p14="http://schemas.microsoft.com/office/powerpoint/2010/main" val="310500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402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FA of Contract management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3166954" y="1214723"/>
            <a:ext cx="2973360" cy="2781492"/>
            <a:chOff x="1701" y="1246"/>
            <a:chExt cx="2495" cy="2334"/>
          </a:xfrm>
          <a:solidFill>
            <a:srgbClr val="0066CC">
              <a:alpha val="40000"/>
            </a:srgbClr>
          </a:solidFill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1701" y="1246"/>
              <a:ext cx="2495" cy="233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>
                <a:defRPr/>
              </a:pPr>
              <a:endParaRPr lang="en-US" sz="1051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2526" y="1389"/>
              <a:ext cx="1440" cy="31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nl-NL" sz="1013" dirty="0">
                  <a:latin typeface="Arial" charset="0"/>
                  <a:ea typeface="ＭＳ Ｐゴシック" pitchFamily="-109" charset="-128"/>
                </a:rPr>
                <a:t>Contract baseline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950" y="2115"/>
              <a:ext cx="1680" cy="36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nl-NL" sz="1013" dirty="0">
                  <a:latin typeface="Arial" charset="0"/>
                  <a:ea typeface="ＭＳ Ｐゴシック" pitchFamily="-109" charset="-128"/>
                </a:rPr>
                <a:t>Event </a:t>
              </a:r>
              <a:r>
                <a:rPr lang="nl-NL" sz="1013" dirty="0" err="1">
                  <a:latin typeface="Arial" charset="0"/>
                  <a:ea typeface="ＭＳ Ｐゴシック" pitchFamily="-109" charset="-128"/>
                </a:rPr>
                <a:t>administration</a:t>
              </a:r>
              <a:endParaRPr lang="nl-NL" sz="1013" dirty="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854" y="2974"/>
              <a:ext cx="1872" cy="33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nl-NL" sz="1013" dirty="0">
                  <a:latin typeface="Arial" charset="0"/>
                  <a:ea typeface="ＭＳ Ｐゴシック" pitchFamily="-109" charset="-128"/>
                </a:rPr>
                <a:t>Options handling</a:t>
              </a:r>
            </a:p>
          </p:txBody>
        </p:sp>
        <p:sp>
          <p:nvSpPr>
            <p:cNvPr id="9" name="Line 21"/>
            <p:cNvSpPr>
              <a:spLocks noChangeShapeType="1"/>
            </p:cNvSpPr>
            <p:nvPr/>
          </p:nvSpPr>
          <p:spPr bwMode="auto">
            <a:xfrm rot="-5400000">
              <a:off x="2952" y="2730"/>
              <a:ext cx="492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nl-NL" sz="1013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0" name="Line 22"/>
            <p:cNvSpPr>
              <a:spLocks noChangeShapeType="1"/>
            </p:cNvSpPr>
            <p:nvPr/>
          </p:nvSpPr>
          <p:spPr bwMode="auto">
            <a:xfrm rot="5400000">
              <a:off x="2766" y="1911"/>
              <a:ext cx="409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triangle" w="med" len="lg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nl-NL" sz="1013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1" name="Text Box 23"/>
            <p:cNvSpPr txBox="1">
              <a:spLocks noChangeArrowheads="1"/>
            </p:cNvSpPr>
            <p:nvPr/>
          </p:nvSpPr>
          <p:spPr bwMode="auto">
            <a:xfrm>
              <a:off x="2518" y="1806"/>
              <a:ext cx="1296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nl-NL" sz="901" dirty="0">
                  <a:latin typeface="Arial" charset="0"/>
                  <a:ea typeface="ＭＳ Ｐゴシック" pitchFamily="-109" charset="-128"/>
                </a:rPr>
                <a:t>contract</a:t>
              </a:r>
              <a:br>
                <a:rPr lang="nl-NL" sz="901" dirty="0">
                  <a:latin typeface="Arial" charset="0"/>
                  <a:ea typeface="ＭＳ Ｐゴシック" pitchFamily="-109" charset="-128"/>
                </a:rPr>
              </a:br>
              <a:r>
                <a:rPr lang="nl-NL" sz="901" dirty="0" err="1">
                  <a:latin typeface="Arial" charset="0"/>
                  <a:ea typeface="ＭＳ Ｐゴシック" pitchFamily="-109" charset="-128"/>
                </a:rPr>
                <a:t>version</a:t>
              </a:r>
              <a:endParaRPr lang="nl-NL" sz="901" dirty="0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2" name="Line 24"/>
            <p:cNvSpPr>
              <a:spLocks noChangeShapeType="1"/>
            </p:cNvSpPr>
            <p:nvPr/>
          </p:nvSpPr>
          <p:spPr bwMode="auto">
            <a:xfrm rot="16200000" flipH="1">
              <a:off x="2023" y="2663"/>
              <a:ext cx="35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 type="triangle" w="med" len="lg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nl-NL" sz="1013">
                <a:latin typeface="Arial" charset="0"/>
                <a:ea typeface="ＭＳ Ｐゴシック" pitchFamily="-109" charset="-128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2608" y="3339"/>
              <a:ext cx="1200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69120" tIns="34560" rIns="69120" bIns="34560">
              <a:spAutoFit/>
            </a:bodyPr>
            <a:lstStyle/>
            <a:p>
              <a:pPr eaLnBrk="0" hangingPunct="0">
                <a:defRPr/>
              </a:pPr>
              <a:r>
                <a:rPr lang="nl-NL" sz="1013" i="1" dirty="0">
                  <a:latin typeface="Arial" charset="0"/>
                  <a:ea typeface="ＭＳ Ｐゴシック" pitchFamily="-109" charset="-128"/>
                </a:rPr>
                <a:t>Contract management</a:t>
              </a:r>
            </a:p>
          </p:txBody>
        </p:sp>
        <p:sp>
          <p:nvSpPr>
            <p:cNvPr id="14" name="Text Box 26"/>
            <p:cNvSpPr txBox="1">
              <a:spLocks noChangeArrowheads="1"/>
            </p:cNvSpPr>
            <p:nvPr/>
          </p:nvSpPr>
          <p:spPr bwMode="auto">
            <a:xfrm>
              <a:off x="2563" y="2577"/>
              <a:ext cx="631" cy="3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eaLnBrk="0" hangingPunct="0">
                <a:spcBef>
                  <a:spcPct val="50000"/>
                </a:spcBef>
                <a:defRPr/>
              </a:pPr>
              <a:r>
                <a:rPr lang="nl-NL" sz="901" dirty="0">
                  <a:latin typeface="Arial" charset="0"/>
                  <a:ea typeface="ＭＳ Ｐゴシック" pitchFamily="-109" charset="-128"/>
                </a:rPr>
                <a:t>option details</a:t>
              </a:r>
            </a:p>
          </p:txBody>
        </p:sp>
      </p:grpSp>
      <p:sp>
        <p:nvSpPr>
          <p:cNvPr id="65540" name="Text Box 6"/>
          <p:cNvSpPr txBox="1">
            <a:spLocks noChangeArrowheads="1"/>
          </p:cNvSpPr>
          <p:nvPr/>
        </p:nvSpPr>
        <p:spPr bwMode="auto">
          <a:xfrm>
            <a:off x="5978239" y="1222731"/>
            <a:ext cx="679285" cy="36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nl-NL" sz="901" dirty="0" err="1"/>
              <a:t>final</a:t>
            </a:r>
            <a:r>
              <a:rPr lang="nl-NL" sz="901" dirty="0"/>
              <a:t> contract</a:t>
            </a:r>
          </a:p>
        </p:txBody>
      </p:sp>
      <p:sp>
        <p:nvSpPr>
          <p:cNvPr id="65541" name="Text Box 7"/>
          <p:cNvSpPr txBox="1">
            <a:spLocks noChangeArrowheads="1"/>
          </p:cNvSpPr>
          <p:nvPr/>
        </p:nvSpPr>
        <p:spPr bwMode="auto">
          <a:xfrm>
            <a:off x="1815144" y="2898467"/>
            <a:ext cx="1601682" cy="230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nl-NL" sz="901" dirty="0" err="1"/>
              <a:t>terms</a:t>
            </a:r>
            <a:r>
              <a:rPr lang="nl-NL" sz="901" dirty="0"/>
              <a:t> of services</a:t>
            </a:r>
          </a:p>
        </p:txBody>
      </p:sp>
      <p:sp>
        <p:nvSpPr>
          <p:cNvPr id="65542" name="Text Box 9"/>
          <p:cNvSpPr txBox="1">
            <a:spLocks noChangeArrowheads="1"/>
          </p:cNvSpPr>
          <p:nvPr/>
        </p:nvSpPr>
        <p:spPr bwMode="auto">
          <a:xfrm>
            <a:off x="2306527" y="2141683"/>
            <a:ext cx="1887696" cy="230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l-NL" sz="901" dirty="0"/>
              <a:t>ticket types</a:t>
            </a:r>
          </a:p>
        </p:txBody>
      </p:sp>
      <p:sp>
        <p:nvSpPr>
          <p:cNvPr id="65543" name="Text Box 10"/>
          <p:cNvSpPr txBox="1">
            <a:spLocks noChangeArrowheads="1"/>
          </p:cNvSpPr>
          <p:nvPr/>
        </p:nvSpPr>
        <p:spPr bwMode="auto">
          <a:xfrm>
            <a:off x="5739762" y="2228884"/>
            <a:ext cx="1372870" cy="230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l-NL" sz="901" dirty="0"/>
              <a:t>event details</a:t>
            </a:r>
          </a:p>
        </p:txBody>
      </p:sp>
      <p:sp>
        <p:nvSpPr>
          <p:cNvPr id="65544" name="Text Box 11"/>
          <p:cNvSpPr txBox="1">
            <a:spLocks noChangeArrowheads="1"/>
          </p:cNvSpPr>
          <p:nvPr/>
        </p:nvSpPr>
        <p:spPr bwMode="auto">
          <a:xfrm>
            <a:off x="2397731" y="3286784"/>
            <a:ext cx="1201261" cy="230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l-NL" sz="901" dirty="0"/>
              <a:t>options</a:t>
            </a:r>
          </a:p>
        </p:txBody>
      </p:sp>
      <p:sp>
        <p:nvSpPr>
          <p:cNvPr id="65545" name="Line 14"/>
          <p:cNvSpPr>
            <a:spLocks noChangeShapeType="1"/>
          </p:cNvSpPr>
          <p:nvPr/>
        </p:nvSpPr>
        <p:spPr bwMode="auto">
          <a:xfrm>
            <a:off x="5463412" y="2465684"/>
            <a:ext cx="116312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none" w="sm" len="sm"/>
          </a:ln>
        </p:spPr>
        <p:txBody>
          <a:bodyPr/>
          <a:lstStyle/>
          <a:p>
            <a:endParaRPr lang="nl-NL" sz="1013"/>
          </a:p>
        </p:txBody>
      </p:sp>
      <p:sp>
        <p:nvSpPr>
          <p:cNvPr id="65546" name="Line 15"/>
          <p:cNvSpPr>
            <a:spLocks noChangeShapeType="1"/>
          </p:cNvSpPr>
          <p:nvPr/>
        </p:nvSpPr>
        <p:spPr bwMode="auto">
          <a:xfrm>
            <a:off x="5869791" y="1548054"/>
            <a:ext cx="75674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/>
          <a:lstStyle/>
          <a:p>
            <a:endParaRPr lang="nl-NL" sz="1013"/>
          </a:p>
        </p:txBody>
      </p:sp>
      <p:sp>
        <p:nvSpPr>
          <p:cNvPr id="65547" name="Line 17"/>
          <p:cNvSpPr>
            <a:spLocks noChangeShapeType="1"/>
          </p:cNvSpPr>
          <p:nvPr/>
        </p:nvSpPr>
        <p:spPr bwMode="auto">
          <a:xfrm flipV="1">
            <a:off x="2139685" y="2352619"/>
            <a:ext cx="135141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triangle" w="med" len="lg"/>
          </a:ln>
        </p:spPr>
        <p:txBody>
          <a:bodyPr/>
          <a:lstStyle/>
          <a:p>
            <a:endParaRPr lang="nl-NL" sz="1013"/>
          </a:p>
        </p:txBody>
      </p:sp>
      <p:sp>
        <p:nvSpPr>
          <p:cNvPr id="65548" name="Line 18"/>
          <p:cNvSpPr>
            <a:spLocks noChangeShapeType="1"/>
          </p:cNvSpPr>
          <p:nvPr/>
        </p:nvSpPr>
        <p:spPr bwMode="auto">
          <a:xfrm flipH="1">
            <a:off x="2139685" y="3109217"/>
            <a:ext cx="1621941" cy="476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/>
          <a:lstStyle/>
          <a:p>
            <a:endParaRPr lang="nl-NL" sz="1013"/>
          </a:p>
        </p:txBody>
      </p:sp>
      <p:sp>
        <p:nvSpPr>
          <p:cNvPr id="65549" name="Line 19"/>
          <p:cNvSpPr>
            <a:spLocks noChangeShapeType="1"/>
          </p:cNvSpPr>
          <p:nvPr/>
        </p:nvSpPr>
        <p:spPr bwMode="auto">
          <a:xfrm>
            <a:off x="2139685" y="3492953"/>
            <a:ext cx="121437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med" len="lg"/>
            <a:tailEnd type="triangle" w="med" len="lg"/>
          </a:ln>
        </p:spPr>
        <p:txBody>
          <a:bodyPr/>
          <a:lstStyle/>
          <a:p>
            <a:endParaRPr lang="nl-NL" sz="1013"/>
          </a:p>
        </p:txBody>
      </p:sp>
      <p:sp>
        <p:nvSpPr>
          <p:cNvPr id="25" name="AutoShape 49"/>
          <p:cNvSpPr>
            <a:spLocks/>
          </p:cNvSpPr>
          <p:nvPr/>
        </p:nvSpPr>
        <p:spPr bwMode="auto">
          <a:xfrm>
            <a:off x="1918023" y="1331160"/>
            <a:ext cx="972450" cy="432597"/>
          </a:xfrm>
          <a:prstGeom prst="borderCallout1">
            <a:avLst>
              <a:gd name="adj1" fmla="val 19833"/>
              <a:gd name="adj2" fmla="val 105884"/>
              <a:gd name="adj3" fmla="val 70801"/>
              <a:gd name="adj4" fmla="val 234315"/>
            </a:avLst>
          </a:prstGeom>
          <a:solidFill>
            <a:srgbClr val="D70044">
              <a:alpha val="39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051"/>
              <a:t>Sub-module</a:t>
            </a:r>
            <a:endParaRPr lang="en-US" sz="1051"/>
          </a:p>
        </p:txBody>
      </p:sp>
      <p:sp>
        <p:nvSpPr>
          <p:cNvPr id="26" name="AutoShape 50"/>
          <p:cNvSpPr>
            <a:spLocks/>
          </p:cNvSpPr>
          <p:nvPr/>
        </p:nvSpPr>
        <p:spPr bwMode="auto">
          <a:xfrm>
            <a:off x="2139685" y="3925550"/>
            <a:ext cx="750788" cy="432597"/>
          </a:xfrm>
          <a:prstGeom prst="borderCallout1">
            <a:avLst>
              <a:gd name="adj1" fmla="val 19833"/>
              <a:gd name="adj2" fmla="val 107620"/>
              <a:gd name="adj3" fmla="val -14051"/>
              <a:gd name="adj4" fmla="val 144130"/>
            </a:avLst>
          </a:prstGeom>
          <a:solidFill>
            <a:srgbClr val="D70044">
              <a:alpha val="39999"/>
            </a:srgb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nl-NL" sz="1051"/>
              <a:t>Module scope</a:t>
            </a:r>
            <a:endParaRPr lang="en-US" sz="1051"/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2306322" y="2417251"/>
            <a:ext cx="1887696" cy="230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nl-NL" sz="901" dirty="0" err="1"/>
              <a:t>payee</a:t>
            </a:r>
            <a:r>
              <a:rPr lang="nl-NL" sz="901" dirty="0"/>
              <a:t> </a:t>
            </a:r>
            <a:r>
              <a:rPr lang="nl-NL" sz="901" dirty="0" err="1"/>
              <a:t>interaction</a:t>
            </a:r>
            <a:endParaRPr lang="nl-NL" sz="901" dirty="0"/>
          </a:p>
        </p:txBody>
      </p:sp>
      <p:sp>
        <p:nvSpPr>
          <p:cNvPr id="28" name="Line 17"/>
          <p:cNvSpPr>
            <a:spLocks noChangeShapeType="1"/>
          </p:cNvSpPr>
          <p:nvPr/>
        </p:nvSpPr>
        <p:spPr bwMode="auto">
          <a:xfrm flipV="1">
            <a:off x="2139480" y="2628187"/>
            <a:ext cx="135141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lg"/>
            <a:tailEnd type="none" w="med" len="lg"/>
          </a:ln>
        </p:spPr>
        <p:txBody>
          <a:bodyPr/>
          <a:lstStyle/>
          <a:p>
            <a:endParaRPr lang="nl-NL" sz="1013"/>
          </a:p>
        </p:txBody>
      </p:sp>
    </p:spTree>
    <p:extLst>
      <p:ext uri="{BB962C8B-B14F-4D97-AF65-F5344CB8AC3E}">
        <p14:creationId xmlns:p14="http://schemas.microsoft.com/office/powerpoint/2010/main" val="219114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703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FA of Technical systems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1483043" y="1201261"/>
            <a:ext cx="6177915" cy="3456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1351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FAs</a:t>
            </a:r>
            <a:r>
              <a:rPr lang="nl-NL" sz="1351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 </a:t>
            </a:r>
            <a:r>
              <a:rPr lang="nl-NL" sz="1351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can</a:t>
            </a:r>
            <a:r>
              <a:rPr lang="nl-NL" sz="1351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 </a:t>
            </a:r>
            <a:r>
              <a:rPr lang="nl-NL" sz="1351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also</a:t>
            </a:r>
            <a:r>
              <a:rPr lang="nl-NL" sz="1351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 </a:t>
            </a:r>
            <a:r>
              <a:rPr lang="nl-NL" sz="1351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be</a:t>
            </a:r>
            <a:r>
              <a:rPr lang="nl-NL" sz="1351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 </a:t>
            </a:r>
            <a:r>
              <a:rPr lang="nl-NL" sz="1351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provided</a:t>
            </a:r>
            <a:r>
              <a:rPr lang="nl-NL" sz="1351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 </a:t>
            </a:r>
            <a:r>
              <a:rPr lang="nl-NL" sz="1351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for</a:t>
            </a:r>
            <a:r>
              <a:rPr lang="nl-NL" sz="1351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 </a:t>
            </a:r>
            <a:r>
              <a:rPr lang="nl-NL" sz="1351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technical</a:t>
            </a:r>
            <a:r>
              <a:rPr lang="nl-NL" sz="1351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 </a:t>
            </a:r>
            <a:r>
              <a:rPr lang="nl-NL" sz="1351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systems</a:t>
            </a:r>
            <a:endParaRPr lang="nl-NL" sz="1351" dirty="0">
              <a:latin typeface="Verdana" pitchFamily="34" charset="0"/>
              <a:ea typeface="ＭＳ Ｐゴシック" pitchFamily="34" charset="-128"/>
              <a:cs typeface="Verdana" pitchFamily="34" charset="0"/>
            </a:endParaRPr>
          </a:p>
          <a:p>
            <a:pPr marL="0" indent="0">
              <a:buNone/>
            </a:pPr>
            <a:endParaRPr lang="nl-NL" sz="1351" dirty="0">
              <a:latin typeface="Verdana" pitchFamily="34" charset="0"/>
              <a:ea typeface="ＭＳ Ｐゴシック" pitchFamily="34" charset="-128"/>
              <a:cs typeface="Verdana" pitchFamily="34" charset="0"/>
            </a:endParaRPr>
          </a:p>
          <a:p>
            <a:pPr marL="0" indent="0">
              <a:buNone/>
            </a:pPr>
            <a:r>
              <a:rPr lang="nl-NL" sz="1351" dirty="0" err="1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Example</a:t>
            </a:r>
            <a:r>
              <a:rPr lang="nl-NL" sz="1351" dirty="0">
                <a:latin typeface="Verdana" pitchFamily="34" charset="0"/>
                <a:ea typeface="ＭＳ Ｐゴシック" pitchFamily="34" charset="-128"/>
                <a:cs typeface="Verdana" pitchFamily="34" charset="0"/>
              </a:rPr>
              <a:t>: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2208" y="1817347"/>
            <a:ext cx="4270554" cy="243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04322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W5 – Modules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Exercise: Identify and draw some Modules for your product idea, based on the Jobs, Epic Stories and User Stories you created in W2, W3, and W4.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We expect about 1 per Job for this workshop. What is the effect of primary and secondary Jobs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You do not have to do this for all Jobs and Epic Stories. Restrict yourselves to the most prominent ones.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Use the notational conventions.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buNone/>
            </a:pP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37" y="3305108"/>
            <a:ext cx="3826456" cy="115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356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of this Workshop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  <a:p>
            <a:r>
              <a:rPr lang="en-US" dirty="0"/>
              <a:t>Overview of the approach</a:t>
            </a:r>
          </a:p>
          <a:p>
            <a:pPr lvl="1"/>
            <a:r>
              <a:rPr lang="en-US" dirty="0"/>
              <a:t>W1 - Brainstorm</a:t>
            </a:r>
          </a:p>
          <a:p>
            <a:pPr lvl="1"/>
            <a:r>
              <a:rPr lang="en-US" dirty="0"/>
              <a:t>W2 - Jobs</a:t>
            </a:r>
          </a:p>
          <a:p>
            <a:pPr lvl="1"/>
            <a:r>
              <a:rPr lang="en-US" dirty="0"/>
              <a:t>W3 - Epic Stories</a:t>
            </a:r>
          </a:p>
          <a:p>
            <a:pPr lvl="1"/>
            <a:r>
              <a:rPr lang="en-US" dirty="0"/>
              <a:t>W4 - User Stories</a:t>
            </a:r>
          </a:p>
          <a:p>
            <a:pPr lvl="1"/>
            <a:r>
              <a:rPr lang="en-US" dirty="0"/>
              <a:t>W5 - Modules</a:t>
            </a:r>
          </a:p>
          <a:p>
            <a:pPr lvl="1"/>
            <a:r>
              <a:rPr lang="en-US" dirty="0"/>
              <a:t>W6 - Features</a:t>
            </a:r>
          </a:p>
          <a:p>
            <a:pPr lvl="1"/>
            <a:r>
              <a:rPr lang="en-US" dirty="0"/>
              <a:t>W7 – Reflection</a:t>
            </a:r>
          </a:p>
          <a:p>
            <a:r>
              <a:rPr lang="en-US" dirty="0"/>
              <a:t>Discussion</a:t>
            </a:r>
          </a:p>
          <a:p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508" y="1372870"/>
            <a:ext cx="3292414" cy="27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47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402" b="0" dirty="0" err="1"/>
              <a:t>Functional</a:t>
            </a:r>
            <a:r>
              <a:rPr lang="nl-NL" sz="2402" b="0" dirty="0"/>
              <a:t> </a:t>
            </a:r>
            <a:r>
              <a:rPr lang="nl-NL" sz="2402" b="0" dirty="0" err="1"/>
              <a:t>Decomposition</a:t>
            </a:r>
            <a:r>
              <a:rPr lang="nl-NL" sz="2402" b="0" dirty="0"/>
              <a:t> </a:t>
            </a:r>
            <a:r>
              <a:rPr lang="nl-NL" sz="2402" b="0" dirty="0" err="1"/>
              <a:t>for</a:t>
            </a:r>
            <a:r>
              <a:rPr lang="nl-NL" sz="2402" b="0" dirty="0"/>
              <a:t> Feature </a:t>
            </a:r>
            <a:r>
              <a:rPr lang="nl-NL" sz="2402" b="0" dirty="0" err="1"/>
              <a:t>Identification</a:t>
            </a:r>
            <a:endParaRPr lang="en-US" sz="2402" b="0" dirty="0"/>
          </a:p>
        </p:txBody>
      </p:sp>
      <p:sp>
        <p:nvSpPr>
          <p:cNvPr id="323629" name="Rectangle 45"/>
          <p:cNvSpPr>
            <a:spLocks noGrp="1" noChangeArrowheads="1"/>
          </p:cNvSpPr>
          <p:nvPr>
            <p:ph type="body" sz="half" idx="1"/>
          </p:nvPr>
        </p:nvSpPr>
        <p:spPr>
          <a:xfrm>
            <a:off x="1654652" y="1258464"/>
            <a:ext cx="3025796" cy="3718190"/>
          </a:xfrm>
        </p:spPr>
        <p:txBody>
          <a:bodyPr/>
          <a:lstStyle/>
          <a:p>
            <a:r>
              <a:rPr lang="nl-NL" sz="1351" dirty="0"/>
              <a:t>The modules in a </a:t>
            </a:r>
            <a:r>
              <a:rPr lang="nl-NL" sz="1351" dirty="0" err="1"/>
              <a:t>functional</a:t>
            </a:r>
            <a:r>
              <a:rPr lang="nl-NL" sz="1351" dirty="0"/>
              <a:t> </a:t>
            </a:r>
            <a:r>
              <a:rPr lang="nl-NL" sz="1351" dirty="0" err="1"/>
              <a:t>architecture</a:t>
            </a:r>
            <a:r>
              <a:rPr lang="nl-NL" sz="1351" dirty="0"/>
              <a:t> are </a:t>
            </a:r>
            <a:r>
              <a:rPr lang="nl-NL" sz="1351" dirty="0" err="1"/>
              <a:t>modelled</a:t>
            </a:r>
            <a:r>
              <a:rPr lang="nl-NL" sz="1351" dirty="0"/>
              <a:t> in </a:t>
            </a:r>
            <a:r>
              <a:rPr lang="nl-NL" sz="1351" dirty="0">
                <a:solidFill>
                  <a:schemeClr val="hlink"/>
                </a:solidFill>
              </a:rPr>
              <a:t>2 or 3 </a:t>
            </a:r>
            <a:r>
              <a:rPr lang="nl-NL" sz="1351" dirty="0" err="1">
                <a:solidFill>
                  <a:schemeClr val="hlink"/>
                </a:solidFill>
              </a:rPr>
              <a:t>layers</a:t>
            </a:r>
            <a:endParaRPr lang="nl-NL" sz="1351" dirty="0">
              <a:solidFill>
                <a:schemeClr val="hlink"/>
              </a:solidFill>
            </a:endParaRPr>
          </a:p>
          <a:p>
            <a:r>
              <a:rPr lang="nl-NL" sz="1351" dirty="0"/>
              <a:t>At the </a:t>
            </a:r>
            <a:r>
              <a:rPr lang="nl-NL" sz="1351" dirty="0" err="1"/>
              <a:t>lowest</a:t>
            </a:r>
            <a:r>
              <a:rPr lang="nl-NL" sz="1351" dirty="0"/>
              <a:t> level the module </a:t>
            </a:r>
            <a:r>
              <a:rPr lang="nl-NL" sz="1351" dirty="0" err="1"/>
              <a:t>consists</a:t>
            </a:r>
            <a:r>
              <a:rPr lang="nl-NL" sz="1351" dirty="0"/>
              <a:t> of </a:t>
            </a:r>
            <a:r>
              <a:rPr lang="nl-NL" sz="1351" dirty="0">
                <a:solidFill>
                  <a:schemeClr val="hlink"/>
                </a:solidFill>
              </a:rPr>
              <a:t>features </a:t>
            </a:r>
          </a:p>
          <a:p>
            <a:r>
              <a:rPr lang="nl-NL" sz="1351" dirty="0"/>
              <a:t>Definition: </a:t>
            </a:r>
            <a:r>
              <a:rPr lang="en-US" sz="1351" i="1" dirty="0">
                <a:solidFill>
                  <a:schemeClr val="hlink"/>
                </a:solidFill>
              </a:rPr>
              <a:t>Feature</a:t>
            </a:r>
            <a:r>
              <a:rPr lang="en-US" sz="1351" dirty="0"/>
              <a:t> is a </a:t>
            </a:r>
            <a:r>
              <a:rPr lang="en-US" sz="1351" dirty="0">
                <a:solidFill>
                  <a:schemeClr val="hlink"/>
                </a:solidFill>
              </a:rPr>
              <a:t>discrete unit</a:t>
            </a:r>
            <a:r>
              <a:rPr lang="en-US" sz="1351" dirty="0"/>
              <a:t> of unique and attractive </a:t>
            </a:r>
            <a:r>
              <a:rPr lang="en-US" sz="1351" dirty="0">
                <a:solidFill>
                  <a:schemeClr val="hlink"/>
                </a:solidFill>
              </a:rPr>
              <a:t>functionality</a:t>
            </a:r>
            <a:r>
              <a:rPr lang="en-US" sz="1351" dirty="0"/>
              <a:t> of a product that delivers measurable </a:t>
            </a:r>
            <a:r>
              <a:rPr lang="en-US" sz="1351" dirty="0">
                <a:solidFill>
                  <a:schemeClr val="hlink"/>
                </a:solidFill>
              </a:rPr>
              <a:t>benefit</a:t>
            </a:r>
            <a:r>
              <a:rPr lang="en-US" sz="1351" dirty="0"/>
              <a:t> to customers</a:t>
            </a:r>
            <a:endParaRPr lang="nl-NL" sz="1351" dirty="0"/>
          </a:p>
          <a:p>
            <a:r>
              <a:rPr lang="nl-NL" sz="1351" dirty="0"/>
              <a:t>The </a:t>
            </a:r>
            <a:r>
              <a:rPr lang="nl-NL" sz="1351" dirty="0" err="1"/>
              <a:t>lowest</a:t>
            </a:r>
            <a:r>
              <a:rPr lang="nl-NL" sz="1351" dirty="0"/>
              <a:t> level modules are </a:t>
            </a:r>
            <a:r>
              <a:rPr lang="nl-NL" sz="1351" dirty="0" err="1"/>
              <a:t>elaborated</a:t>
            </a:r>
            <a:r>
              <a:rPr lang="nl-NL" sz="1351" dirty="0"/>
              <a:t> in a</a:t>
            </a:r>
            <a:r>
              <a:rPr lang="nl-NL" sz="1351" dirty="0">
                <a:solidFill>
                  <a:schemeClr val="hlink"/>
                </a:solidFill>
              </a:rPr>
              <a:t> feature model</a:t>
            </a:r>
            <a:endParaRPr lang="en-US" sz="1351" dirty="0">
              <a:solidFill>
                <a:schemeClr val="hlink"/>
              </a:solidFill>
            </a:endParaRP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5600461" y="1381528"/>
            <a:ext cx="1188152" cy="871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sz="1013" dirty="0"/>
              <a:t> </a:t>
            </a:r>
          </a:p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endParaRPr lang="nl-NL" sz="1013" dirty="0"/>
          </a:p>
        </p:txBody>
      </p:sp>
      <p:sp>
        <p:nvSpPr>
          <p:cNvPr id="323589" name="Rectangle 5"/>
          <p:cNvSpPr>
            <a:spLocks noChangeArrowheads="1"/>
          </p:cNvSpPr>
          <p:nvPr/>
        </p:nvSpPr>
        <p:spPr bwMode="auto">
          <a:xfrm>
            <a:off x="5707717" y="1493235"/>
            <a:ext cx="330108" cy="25979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nl-NL" sz="1201"/>
              <a:t>M1</a:t>
            </a:r>
            <a:endParaRPr lang="en-US" sz="1201"/>
          </a:p>
        </p:txBody>
      </p:sp>
      <p:sp>
        <p:nvSpPr>
          <p:cNvPr id="323590" name="Rectangle 6"/>
          <p:cNvSpPr>
            <a:spLocks noChangeArrowheads="1"/>
          </p:cNvSpPr>
          <p:nvPr/>
        </p:nvSpPr>
        <p:spPr bwMode="auto">
          <a:xfrm>
            <a:off x="6134355" y="1493235"/>
            <a:ext cx="330108" cy="25979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nl-NL" sz="1201"/>
              <a:t>M2</a:t>
            </a:r>
            <a:endParaRPr lang="en-US" sz="1201"/>
          </a:p>
        </p:txBody>
      </p:sp>
      <p:sp>
        <p:nvSpPr>
          <p:cNvPr id="323591" name="Rectangle 7"/>
          <p:cNvSpPr>
            <a:spLocks noChangeArrowheads="1"/>
          </p:cNvSpPr>
          <p:nvPr/>
        </p:nvSpPr>
        <p:spPr bwMode="auto">
          <a:xfrm>
            <a:off x="5762537" y="1925831"/>
            <a:ext cx="330108" cy="25979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nl-NL" sz="1201"/>
              <a:t>M3</a:t>
            </a:r>
            <a:endParaRPr lang="en-US" sz="1201"/>
          </a:p>
        </p:txBody>
      </p:sp>
      <p:sp>
        <p:nvSpPr>
          <p:cNvPr id="323592" name="Rectangle 8"/>
          <p:cNvSpPr>
            <a:spLocks noChangeArrowheads="1"/>
          </p:cNvSpPr>
          <p:nvPr/>
        </p:nvSpPr>
        <p:spPr bwMode="auto">
          <a:xfrm>
            <a:off x="6248761" y="1871012"/>
            <a:ext cx="432597" cy="32415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nl-NL" sz="1201"/>
              <a:t>Mn</a:t>
            </a:r>
            <a:endParaRPr lang="en-US" sz="1201"/>
          </a:p>
        </p:txBody>
      </p:sp>
      <p:sp>
        <p:nvSpPr>
          <p:cNvPr id="323593" name="Rectangle 9"/>
          <p:cNvSpPr>
            <a:spLocks noChangeArrowheads="1"/>
          </p:cNvSpPr>
          <p:nvPr/>
        </p:nvSpPr>
        <p:spPr bwMode="auto">
          <a:xfrm>
            <a:off x="4950969" y="2762264"/>
            <a:ext cx="1188153" cy="10275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sz="1013" dirty="0"/>
              <a:t>   </a:t>
            </a:r>
          </a:p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r>
              <a:rPr lang="en-US" sz="1013" dirty="0"/>
              <a:t> </a:t>
            </a:r>
          </a:p>
          <a:p>
            <a:endParaRPr lang="nl-NL" sz="1013" dirty="0"/>
          </a:p>
        </p:txBody>
      </p:sp>
      <p:sp>
        <p:nvSpPr>
          <p:cNvPr id="323594" name="Rectangle 10"/>
          <p:cNvSpPr>
            <a:spLocks noChangeArrowheads="1"/>
          </p:cNvSpPr>
          <p:nvPr/>
        </p:nvSpPr>
        <p:spPr bwMode="auto">
          <a:xfrm>
            <a:off x="5058225" y="2951909"/>
            <a:ext cx="330109" cy="25979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nl-NL" sz="1201"/>
              <a:t>M11</a:t>
            </a:r>
            <a:endParaRPr lang="en-US" sz="1201"/>
          </a:p>
        </p:txBody>
      </p:sp>
      <p:sp>
        <p:nvSpPr>
          <p:cNvPr id="323595" name="Rectangle 11"/>
          <p:cNvSpPr>
            <a:spLocks noChangeArrowheads="1"/>
          </p:cNvSpPr>
          <p:nvPr/>
        </p:nvSpPr>
        <p:spPr bwMode="auto">
          <a:xfrm>
            <a:off x="5484863" y="2951909"/>
            <a:ext cx="330109" cy="25979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nl-NL" sz="1201"/>
              <a:t>M12</a:t>
            </a:r>
            <a:endParaRPr lang="en-US" sz="1201"/>
          </a:p>
        </p:txBody>
      </p:sp>
      <p:sp>
        <p:nvSpPr>
          <p:cNvPr id="323596" name="Rectangle 12"/>
          <p:cNvSpPr>
            <a:spLocks noChangeArrowheads="1"/>
          </p:cNvSpPr>
          <p:nvPr/>
        </p:nvSpPr>
        <p:spPr bwMode="auto">
          <a:xfrm>
            <a:off x="5215533" y="3384506"/>
            <a:ext cx="438556" cy="25979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nl-NL" sz="1201"/>
              <a:t>M13</a:t>
            </a:r>
            <a:endParaRPr lang="en-US" sz="1201"/>
          </a:p>
        </p:txBody>
      </p:sp>
      <p:sp>
        <p:nvSpPr>
          <p:cNvPr id="323598" name="Rectangle 14"/>
          <p:cNvSpPr>
            <a:spLocks noChangeArrowheads="1"/>
          </p:cNvSpPr>
          <p:nvPr/>
        </p:nvSpPr>
        <p:spPr bwMode="auto">
          <a:xfrm>
            <a:off x="6627731" y="2762264"/>
            <a:ext cx="1188152" cy="10275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sz="1013" dirty="0"/>
              <a:t> </a:t>
            </a:r>
          </a:p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endParaRPr lang="nl-NL" sz="1013" dirty="0"/>
          </a:p>
        </p:txBody>
      </p:sp>
      <p:sp>
        <p:nvSpPr>
          <p:cNvPr id="323599" name="Rectangle 15"/>
          <p:cNvSpPr>
            <a:spLocks noChangeArrowheads="1"/>
          </p:cNvSpPr>
          <p:nvPr/>
        </p:nvSpPr>
        <p:spPr bwMode="auto">
          <a:xfrm>
            <a:off x="6734986" y="2951909"/>
            <a:ext cx="330108" cy="25979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nl-NL" sz="1201"/>
              <a:t>Mn1</a:t>
            </a:r>
            <a:endParaRPr lang="en-US" sz="1201"/>
          </a:p>
        </p:txBody>
      </p:sp>
      <p:sp>
        <p:nvSpPr>
          <p:cNvPr id="323600" name="Rectangle 16"/>
          <p:cNvSpPr>
            <a:spLocks noChangeArrowheads="1"/>
          </p:cNvSpPr>
          <p:nvPr/>
        </p:nvSpPr>
        <p:spPr bwMode="auto">
          <a:xfrm>
            <a:off x="7161624" y="2951909"/>
            <a:ext cx="471627" cy="25979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nl-NL" sz="1201"/>
              <a:t>Mn2</a:t>
            </a:r>
            <a:endParaRPr lang="en-US" sz="1201"/>
          </a:p>
        </p:txBody>
      </p:sp>
      <p:sp>
        <p:nvSpPr>
          <p:cNvPr id="323601" name="Rectangle 17"/>
          <p:cNvSpPr>
            <a:spLocks noChangeArrowheads="1"/>
          </p:cNvSpPr>
          <p:nvPr/>
        </p:nvSpPr>
        <p:spPr bwMode="auto">
          <a:xfrm>
            <a:off x="6734986" y="3384506"/>
            <a:ext cx="330108" cy="25979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nl-NL" sz="1201"/>
              <a:t>Mn3</a:t>
            </a:r>
            <a:endParaRPr lang="en-US" sz="1201"/>
          </a:p>
        </p:txBody>
      </p:sp>
      <p:sp>
        <p:nvSpPr>
          <p:cNvPr id="323602" name="Rectangle 18"/>
          <p:cNvSpPr>
            <a:spLocks noChangeArrowheads="1"/>
          </p:cNvSpPr>
          <p:nvPr/>
        </p:nvSpPr>
        <p:spPr bwMode="auto">
          <a:xfrm>
            <a:off x="7167583" y="3330878"/>
            <a:ext cx="594672" cy="32415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nl-NL" sz="1201" dirty="0"/>
              <a:t>Mn4</a:t>
            </a:r>
            <a:endParaRPr lang="en-US" sz="1201" dirty="0"/>
          </a:p>
        </p:txBody>
      </p:sp>
      <p:sp>
        <p:nvSpPr>
          <p:cNvPr id="323603" name="Line 19"/>
          <p:cNvSpPr>
            <a:spLocks noChangeShapeType="1"/>
          </p:cNvSpPr>
          <p:nvPr/>
        </p:nvSpPr>
        <p:spPr bwMode="auto">
          <a:xfrm flipV="1">
            <a:off x="4950970" y="1546862"/>
            <a:ext cx="703119" cy="118934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nl-NL" sz="1013"/>
          </a:p>
        </p:txBody>
      </p:sp>
      <p:sp>
        <p:nvSpPr>
          <p:cNvPr id="323604" name="Line 20"/>
          <p:cNvSpPr>
            <a:spLocks noChangeShapeType="1"/>
          </p:cNvSpPr>
          <p:nvPr/>
        </p:nvSpPr>
        <p:spPr bwMode="auto">
          <a:xfrm flipH="1" flipV="1">
            <a:off x="6031866" y="1763756"/>
            <a:ext cx="108447" cy="972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323605" name="Line 21"/>
          <p:cNvSpPr>
            <a:spLocks noChangeShapeType="1"/>
          </p:cNvSpPr>
          <p:nvPr/>
        </p:nvSpPr>
        <p:spPr bwMode="auto">
          <a:xfrm flipH="1" flipV="1">
            <a:off x="6248761" y="1871012"/>
            <a:ext cx="377777" cy="86519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sp>
        <p:nvSpPr>
          <p:cNvPr id="323606" name="Line 22"/>
          <p:cNvSpPr>
            <a:spLocks noChangeShapeType="1"/>
          </p:cNvSpPr>
          <p:nvPr/>
        </p:nvSpPr>
        <p:spPr bwMode="auto">
          <a:xfrm flipH="1" flipV="1">
            <a:off x="6734986" y="1871012"/>
            <a:ext cx="1027269" cy="865194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nl-NL" sz="1013"/>
          </a:p>
        </p:txBody>
      </p:sp>
      <p:grpSp>
        <p:nvGrpSpPr>
          <p:cNvPr id="323612" name="Group 28"/>
          <p:cNvGrpSpPr>
            <a:grpSpLocks/>
          </p:cNvGrpSpPr>
          <p:nvPr/>
        </p:nvGrpSpPr>
        <p:grpSpPr bwMode="auto">
          <a:xfrm>
            <a:off x="5328747" y="3653836"/>
            <a:ext cx="108447" cy="1298983"/>
            <a:chOff x="1791" y="2976"/>
            <a:chExt cx="91" cy="1090"/>
          </a:xfrm>
        </p:grpSpPr>
        <p:sp>
          <p:nvSpPr>
            <p:cNvPr id="323607" name="Line 23"/>
            <p:cNvSpPr>
              <a:spLocks noChangeShapeType="1"/>
            </p:cNvSpPr>
            <p:nvPr/>
          </p:nvSpPr>
          <p:spPr bwMode="auto">
            <a:xfrm>
              <a:off x="1791" y="2976"/>
              <a:ext cx="0" cy="10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08" name="Line 24"/>
            <p:cNvSpPr>
              <a:spLocks noChangeShapeType="1"/>
            </p:cNvSpPr>
            <p:nvPr/>
          </p:nvSpPr>
          <p:spPr bwMode="auto">
            <a:xfrm>
              <a:off x="1791" y="3385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09" name="Line 25"/>
            <p:cNvSpPr>
              <a:spLocks noChangeShapeType="1"/>
            </p:cNvSpPr>
            <p:nvPr/>
          </p:nvSpPr>
          <p:spPr bwMode="auto">
            <a:xfrm>
              <a:off x="1791" y="3612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10" name="Line 26"/>
            <p:cNvSpPr>
              <a:spLocks noChangeShapeType="1"/>
            </p:cNvSpPr>
            <p:nvPr/>
          </p:nvSpPr>
          <p:spPr bwMode="auto">
            <a:xfrm>
              <a:off x="1791" y="3839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11" name="Line 27"/>
            <p:cNvSpPr>
              <a:spLocks noChangeShapeType="1"/>
            </p:cNvSpPr>
            <p:nvPr/>
          </p:nvSpPr>
          <p:spPr bwMode="auto">
            <a:xfrm>
              <a:off x="1791" y="406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</p:grpSp>
      <p:grpSp>
        <p:nvGrpSpPr>
          <p:cNvPr id="323613" name="Group 29"/>
          <p:cNvGrpSpPr>
            <a:grpSpLocks/>
          </p:cNvGrpSpPr>
          <p:nvPr/>
        </p:nvGrpSpPr>
        <p:grpSpPr bwMode="auto">
          <a:xfrm>
            <a:off x="5762536" y="3222431"/>
            <a:ext cx="108447" cy="1298983"/>
            <a:chOff x="1791" y="2976"/>
            <a:chExt cx="91" cy="1090"/>
          </a:xfrm>
        </p:grpSpPr>
        <p:sp>
          <p:nvSpPr>
            <p:cNvPr id="323614" name="Line 30"/>
            <p:cNvSpPr>
              <a:spLocks noChangeShapeType="1"/>
            </p:cNvSpPr>
            <p:nvPr/>
          </p:nvSpPr>
          <p:spPr bwMode="auto">
            <a:xfrm>
              <a:off x="1791" y="2976"/>
              <a:ext cx="0" cy="10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15" name="Line 31"/>
            <p:cNvSpPr>
              <a:spLocks noChangeShapeType="1"/>
            </p:cNvSpPr>
            <p:nvPr/>
          </p:nvSpPr>
          <p:spPr bwMode="auto">
            <a:xfrm>
              <a:off x="1791" y="3385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16" name="Line 32"/>
            <p:cNvSpPr>
              <a:spLocks noChangeShapeType="1"/>
            </p:cNvSpPr>
            <p:nvPr/>
          </p:nvSpPr>
          <p:spPr bwMode="auto">
            <a:xfrm>
              <a:off x="1791" y="3612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17" name="Line 33"/>
            <p:cNvSpPr>
              <a:spLocks noChangeShapeType="1"/>
            </p:cNvSpPr>
            <p:nvPr/>
          </p:nvSpPr>
          <p:spPr bwMode="auto">
            <a:xfrm>
              <a:off x="1791" y="3839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18" name="Line 34"/>
            <p:cNvSpPr>
              <a:spLocks noChangeShapeType="1"/>
            </p:cNvSpPr>
            <p:nvPr/>
          </p:nvSpPr>
          <p:spPr bwMode="auto">
            <a:xfrm>
              <a:off x="1791" y="406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</p:grpSp>
      <p:grpSp>
        <p:nvGrpSpPr>
          <p:cNvPr id="323619" name="Group 35"/>
          <p:cNvGrpSpPr>
            <a:grpSpLocks/>
          </p:cNvGrpSpPr>
          <p:nvPr/>
        </p:nvGrpSpPr>
        <p:grpSpPr bwMode="auto">
          <a:xfrm>
            <a:off x="5113044" y="3222431"/>
            <a:ext cx="108448" cy="1298983"/>
            <a:chOff x="1791" y="2976"/>
            <a:chExt cx="91" cy="1090"/>
          </a:xfrm>
        </p:grpSpPr>
        <p:sp>
          <p:nvSpPr>
            <p:cNvPr id="323620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0" cy="10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21" name="Line 37"/>
            <p:cNvSpPr>
              <a:spLocks noChangeShapeType="1"/>
            </p:cNvSpPr>
            <p:nvPr/>
          </p:nvSpPr>
          <p:spPr bwMode="auto">
            <a:xfrm>
              <a:off x="1791" y="3385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22" name="Line 38"/>
            <p:cNvSpPr>
              <a:spLocks noChangeShapeType="1"/>
            </p:cNvSpPr>
            <p:nvPr/>
          </p:nvSpPr>
          <p:spPr bwMode="auto">
            <a:xfrm>
              <a:off x="1791" y="3612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23" name="Line 39"/>
            <p:cNvSpPr>
              <a:spLocks noChangeShapeType="1"/>
            </p:cNvSpPr>
            <p:nvPr/>
          </p:nvSpPr>
          <p:spPr bwMode="auto">
            <a:xfrm>
              <a:off x="1791" y="3839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  <p:sp>
          <p:nvSpPr>
            <p:cNvPr id="323624" name="Line 40"/>
            <p:cNvSpPr>
              <a:spLocks noChangeShapeType="1"/>
            </p:cNvSpPr>
            <p:nvPr/>
          </p:nvSpPr>
          <p:spPr bwMode="auto">
            <a:xfrm>
              <a:off x="1791" y="4066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nl-NL" sz="1013"/>
            </a:p>
          </p:txBody>
        </p:sp>
      </p:grpSp>
      <p:sp>
        <p:nvSpPr>
          <p:cNvPr id="323625" name="Text Box 41"/>
          <p:cNvSpPr txBox="1">
            <a:spLocks noChangeArrowheads="1"/>
          </p:cNvSpPr>
          <p:nvPr/>
        </p:nvSpPr>
        <p:spPr bwMode="auto">
          <a:xfrm>
            <a:off x="5394292" y="4012547"/>
            <a:ext cx="370614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nl-NL" sz="1201"/>
              <a:t>F1</a:t>
            </a:r>
            <a:endParaRPr lang="en-US" sz="1201"/>
          </a:p>
        </p:txBody>
      </p:sp>
      <p:sp>
        <p:nvSpPr>
          <p:cNvPr id="323626" name="Text Box 42"/>
          <p:cNvSpPr txBox="1">
            <a:spLocks noChangeArrowheads="1"/>
          </p:cNvSpPr>
          <p:nvPr/>
        </p:nvSpPr>
        <p:spPr bwMode="auto">
          <a:xfrm>
            <a:off x="5394292" y="4286644"/>
            <a:ext cx="370614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nl-NL" sz="1201"/>
              <a:t>F2</a:t>
            </a:r>
            <a:endParaRPr lang="en-US" sz="1201"/>
          </a:p>
        </p:txBody>
      </p:sp>
      <p:sp>
        <p:nvSpPr>
          <p:cNvPr id="323627" name="Text Box 43"/>
          <p:cNvSpPr txBox="1">
            <a:spLocks noChangeArrowheads="1"/>
          </p:cNvSpPr>
          <p:nvPr/>
        </p:nvSpPr>
        <p:spPr bwMode="auto">
          <a:xfrm>
            <a:off x="5394292" y="4560741"/>
            <a:ext cx="370614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nl-NL" sz="1201"/>
              <a:t>F3</a:t>
            </a:r>
            <a:endParaRPr lang="en-US" sz="1201"/>
          </a:p>
        </p:txBody>
      </p:sp>
      <p:sp>
        <p:nvSpPr>
          <p:cNvPr id="323628" name="Text Box 44"/>
          <p:cNvSpPr txBox="1">
            <a:spLocks noChangeArrowheads="1"/>
          </p:cNvSpPr>
          <p:nvPr/>
        </p:nvSpPr>
        <p:spPr bwMode="auto">
          <a:xfrm>
            <a:off x="5394292" y="4834839"/>
            <a:ext cx="370614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nl-NL" sz="1201"/>
              <a:t>F4</a:t>
            </a:r>
            <a:endParaRPr lang="en-US" sz="1201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Case: Event Ticketing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060" y="1184122"/>
            <a:ext cx="6181880" cy="278001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3160643" y="2425148"/>
            <a:ext cx="0" cy="24251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3160643" y="4164496"/>
            <a:ext cx="129209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250096" y="4025351"/>
            <a:ext cx="1135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Select ticket</a:t>
            </a:r>
            <a:endParaRPr lang="nl-NL" sz="1200" dirty="0"/>
          </a:p>
        </p:txBody>
      </p:sp>
      <p:cxnSp>
        <p:nvCxnSpPr>
          <p:cNvPr id="12" name="Straight Connector 11"/>
          <p:cNvCxnSpPr/>
          <p:nvPr/>
        </p:nvCxnSpPr>
        <p:spPr bwMode="auto">
          <a:xfrm flipV="1">
            <a:off x="3163958" y="4366591"/>
            <a:ext cx="129209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253411" y="4227446"/>
            <a:ext cx="1319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Deselect ticket</a:t>
            </a:r>
            <a:endParaRPr lang="nl-NL" sz="1200" dirty="0"/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3167273" y="4568686"/>
            <a:ext cx="129209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256726" y="4429541"/>
            <a:ext cx="1725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Calculate total price</a:t>
            </a:r>
            <a:endParaRPr lang="nl-NL" sz="1200" dirty="0"/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3170588" y="4770781"/>
            <a:ext cx="129209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3260041" y="4631636"/>
            <a:ext cx="1353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Confirm tickets</a:t>
            </a:r>
            <a:endParaRPr lang="nl-NL" sz="1200" dirty="0"/>
          </a:p>
        </p:txBody>
      </p:sp>
      <p:cxnSp>
        <p:nvCxnSpPr>
          <p:cNvPr id="18" name="Straight Connector 17"/>
          <p:cNvCxnSpPr/>
          <p:nvPr/>
        </p:nvCxnSpPr>
        <p:spPr bwMode="auto">
          <a:xfrm flipH="1">
            <a:off x="5131903" y="3876261"/>
            <a:ext cx="9945" cy="106679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V="1">
            <a:off x="5131903" y="4257260"/>
            <a:ext cx="129209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221356" y="4118115"/>
            <a:ext cx="967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Edit event</a:t>
            </a:r>
            <a:endParaRPr lang="nl-NL" sz="1200" dirty="0"/>
          </a:p>
        </p:txBody>
      </p:sp>
      <p:cxnSp>
        <p:nvCxnSpPr>
          <p:cNvPr id="21" name="Straight Connector 20"/>
          <p:cNvCxnSpPr/>
          <p:nvPr/>
        </p:nvCxnSpPr>
        <p:spPr bwMode="auto">
          <a:xfrm flipV="1">
            <a:off x="5135218" y="4459355"/>
            <a:ext cx="129209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5224671" y="4320210"/>
            <a:ext cx="1204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Search event</a:t>
            </a:r>
            <a:endParaRPr lang="nl-NL" sz="1200" dirty="0"/>
          </a:p>
        </p:txBody>
      </p:sp>
      <p:cxnSp>
        <p:nvCxnSpPr>
          <p:cNvPr id="23" name="Straight Connector 22"/>
          <p:cNvCxnSpPr/>
          <p:nvPr/>
        </p:nvCxnSpPr>
        <p:spPr bwMode="auto">
          <a:xfrm flipV="1">
            <a:off x="5138533" y="4661450"/>
            <a:ext cx="129209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141848" y="4863545"/>
            <a:ext cx="129209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5231301" y="4515681"/>
            <a:ext cx="1427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Combine events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551279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685568" y="1041273"/>
            <a:ext cx="2046259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r>
              <a:rPr lang="en-GB"/>
              <a:t>User story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685568" y="1383598"/>
            <a:ext cx="2908524" cy="2296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0" anchor="t" anchorCtr="0">
            <a:noAutofit/>
          </a:bodyPr>
          <a:lstStyle/>
          <a:p>
            <a:pPr marL="0" indent="0">
              <a:buSzPts val="2000"/>
            </a:pPr>
            <a:r>
              <a:rPr lang="en-GB" sz="1126" dirty="0"/>
              <a:t>User stories represent customer requirements in a card, leading to conversation and confirmation </a:t>
            </a:r>
            <a:br>
              <a:rPr lang="en-GB" sz="1126" dirty="0"/>
            </a:br>
            <a:r>
              <a:rPr lang="en-GB" sz="1126" dirty="0"/>
              <a:t>(Jeffries, 2001)</a:t>
            </a:r>
            <a:endParaRPr dirty="0"/>
          </a:p>
          <a:p>
            <a:pPr marL="0" indent="0">
              <a:buSzPts val="2000"/>
            </a:pPr>
            <a:endParaRPr sz="1126" dirty="0"/>
          </a:p>
          <a:p>
            <a:pPr marL="0" indent="0">
              <a:buSzPts val="2000"/>
            </a:pPr>
            <a:r>
              <a:rPr lang="en-GB" sz="1126" dirty="0"/>
              <a:t>Template: </a:t>
            </a:r>
            <a:endParaRPr sz="1126" dirty="0"/>
          </a:p>
          <a:p>
            <a:pPr marL="0" indent="0">
              <a:buSzPts val="2000"/>
            </a:pPr>
            <a:r>
              <a:rPr lang="en-GB" sz="1126" b="1" dirty="0"/>
              <a:t>As a </a:t>
            </a:r>
            <a:r>
              <a:rPr lang="en-GB" sz="1126" dirty="0"/>
              <a:t>&lt;role&gt;, </a:t>
            </a:r>
          </a:p>
          <a:p>
            <a:pPr marL="0" indent="0">
              <a:buSzPts val="2000"/>
            </a:pPr>
            <a:r>
              <a:rPr lang="en-GB" sz="1126" b="1" dirty="0"/>
              <a:t>I want </a:t>
            </a:r>
            <a:r>
              <a:rPr lang="en-GB" sz="1126" dirty="0"/>
              <a:t>&lt;goal&gt;, </a:t>
            </a:r>
            <a:br>
              <a:rPr lang="en-GB" sz="1126" dirty="0"/>
            </a:br>
            <a:r>
              <a:rPr lang="en-GB" sz="1126" b="1" dirty="0"/>
              <a:t>so that </a:t>
            </a:r>
            <a:r>
              <a:rPr lang="en-GB" sz="1126" dirty="0"/>
              <a:t>&lt;benefit&gt;</a:t>
            </a:r>
            <a:endParaRPr sz="1126" b="1" dirty="0"/>
          </a:p>
          <a:p>
            <a:pPr marL="0" indent="0"/>
            <a:endParaRPr dirty="0"/>
          </a:p>
          <a:p>
            <a:pPr marL="0" indent="0"/>
            <a:r>
              <a:rPr lang="en-GB" i="1" dirty="0"/>
              <a:t>“As a consultant, </a:t>
            </a:r>
          </a:p>
          <a:p>
            <a:pPr marL="0" indent="0"/>
            <a:r>
              <a:rPr lang="en-GB" i="1" dirty="0"/>
              <a:t>I want to see the </a:t>
            </a:r>
            <a:r>
              <a:rPr lang="en-GB" i="1" dirty="0">
                <a:solidFill>
                  <a:srgbClr val="FF0000"/>
                </a:solidFill>
              </a:rPr>
              <a:t>fastest route </a:t>
            </a:r>
            <a:r>
              <a:rPr lang="en-GB" i="1" dirty="0"/>
              <a:t>to my destination, </a:t>
            </a:r>
            <a:br>
              <a:rPr lang="en-GB" i="1" dirty="0"/>
            </a:br>
            <a:r>
              <a:rPr lang="en-GB" i="1" dirty="0"/>
              <a:t>so that I can </a:t>
            </a:r>
            <a:r>
              <a:rPr lang="en-GB" i="1" dirty="0">
                <a:solidFill>
                  <a:srgbClr val="FF0000"/>
                </a:solidFill>
              </a:rPr>
              <a:t>minimize my travel time</a:t>
            </a:r>
            <a:r>
              <a:rPr lang="en-GB" i="1" dirty="0"/>
              <a:t> when visiting customers”</a:t>
            </a:r>
            <a:endParaRPr dirty="0"/>
          </a:p>
          <a:p>
            <a:pPr marL="0" indent="0"/>
            <a:endParaRPr b="1" dirty="0"/>
          </a:p>
        </p:txBody>
      </p:sp>
      <p:sp>
        <p:nvSpPr>
          <p:cNvPr id="113" name="Google Shape;113;p19"/>
          <p:cNvSpPr txBox="1"/>
          <p:nvPr/>
        </p:nvSpPr>
        <p:spPr>
          <a:xfrm>
            <a:off x="685568" y="690312"/>
            <a:ext cx="2383485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Requirements engineering</a:t>
            </a:r>
            <a:endParaRPr sz="202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4429380" y="690312"/>
            <a:ext cx="3385361" cy="607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61" tIns="25723" rIns="51461" bIns="25723" anchor="t" anchorCtr="0">
            <a:noAutofit/>
          </a:bodyPr>
          <a:lstStyle/>
          <a:p>
            <a:pPr defTabSz="308341" hangingPunct="0">
              <a:buClr>
                <a:prstClr val="black"/>
              </a:buClr>
              <a:buSzPts val="2300"/>
            </a:pP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Software architecture</a:t>
            </a:r>
            <a:b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GB" sz="1295" b="1" kern="0">
                <a:solidFill>
                  <a:prstClr val="black"/>
                </a:solidFill>
                <a:latin typeface="Open Sans"/>
                <a:ea typeface="Open Sans"/>
                <a:cs typeface="Open Sans"/>
                <a:sym typeface="Open Sans"/>
              </a:rPr>
              <a:t>Feature</a:t>
            </a:r>
            <a:endParaRPr sz="2026" kern="0">
              <a:solidFill>
                <a:srgbClr val="000000"/>
              </a:solidFill>
              <a:sym typeface="Helvetica Light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5252472" y="4279967"/>
            <a:ext cx="875870" cy="155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308341" hangingPunct="0"/>
            <a:r>
              <a:rPr lang="en-GB" sz="1013" kern="0" dirty="0">
                <a:solidFill>
                  <a:prstClr val="black"/>
                </a:solidFill>
                <a:ea typeface="Calibri"/>
                <a:cs typeface="Calibri"/>
                <a:sym typeface="Calibri"/>
              </a:rPr>
              <a:t>Feature Diagram</a:t>
            </a:r>
            <a:endParaRPr sz="1013" kern="0" dirty="0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19"/>
          <p:cNvCxnSpPr/>
          <p:nvPr/>
        </p:nvCxnSpPr>
        <p:spPr>
          <a:xfrm>
            <a:off x="2209800" y="1212435"/>
            <a:ext cx="209203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" name="Rectangle 1"/>
          <p:cNvSpPr/>
          <p:nvPr/>
        </p:nvSpPr>
        <p:spPr>
          <a:xfrm>
            <a:off x="4115731" y="2691613"/>
            <a:ext cx="653251" cy="506368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r>
              <a:rPr lang="en-US" sz="1100" kern="0" dirty="0">
                <a:solidFill>
                  <a:prstClr val="black"/>
                </a:solidFill>
                <a:sym typeface="Helvetica Light"/>
              </a:rPr>
              <a:t>Route Planner</a:t>
            </a:r>
            <a:endParaRPr lang="nl-NL" sz="1100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31950" y="2592608"/>
            <a:ext cx="100963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defTabSz="308341" hangingPunct="0"/>
            <a:r>
              <a:rPr lang="en-US" sz="1000" kern="0" dirty="0">
                <a:solidFill>
                  <a:prstClr val="black"/>
                </a:solidFill>
                <a:sym typeface="Helvetica Light"/>
              </a:rPr>
              <a:t>Set travel mode</a:t>
            </a:r>
            <a:endParaRPr lang="nl-NL" sz="1000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57571" y="2413248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Set car mode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57571" y="2706567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Use public trans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31949" y="3154757"/>
            <a:ext cx="1017897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0" rtlCol="0" anchor="ctr"/>
          <a:lstStyle/>
          <a:p>
            <a:pPr defTabSz="308341" hangingPunct="0"/>
            <a:r>
              <a:rPr lang="en-US" sz="1000" kern="0" dirty="0">
                <a:solidFill>
                  <a:prstClr val="black"/>
                </a:solidFill>
                <a:sym typeface="Helvetica Light"/>
              </a:rPr>
              <a:t>Determine route</a:t>
            </a:r>
            <a:endParaRPr lang="nl-NL" sz="1000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68471" y="2989746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Determine route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76734" y="3264753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Display routes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68471" y="3524305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Get traffic impact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68471" y="3801982"/>
            <a:ext cx="1307924" cy="167587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308341" hangingPunct="0"/>
            <a:r>
              <a:rPr lang="en-US" sz="1056" kern="0" dirty="0">
                <a:solidFill>
                  <a:prstClr val="black"/>
                </a:solidFill>
                <a:sym typeface="Helvetica Light"/>
              </a:rPr>
              <a:t>Generate directions</a:t>
            </a:r>
            <a:endParaRPr lang="nl-NL" sz="1056" kern="0" dirty="0">
              <a:solidFill>
                <a:prstClr val="black"/>
              </a:solidFill>
              <a:sym typeface="Helvetica Light"/>
            </a:endParaRPr>
          </a:p>
        </p:txBody>
      </p:sp>
      <p:sp>
        <p:nvSpPr>
          <p:cNvPr id="3" name="Oval 2"/>
          <p:cNvSpPr/>
          <p:nvPr/>
        </p:nvSpPr>
        <p:spPr>
          <a:xfrm>
            <a:off x="6194456" y="2454931"/>
            <a:ext cx="92167" cy="770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02975" y="2756587"/>
            <a:ext cx="92167" cy="770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206839" y="3030478"/>
            <a:ext cx="92167" cy="77058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214566" y="3567706"/>
            <a:ext cx="92167" cy="770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12261" y="3842235"/>
            <a:ext cx="92167" cy="77058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8341" hangingPunct="0"/>
            <a:endParaRPr lang="nl-NL" sz="1900" kern="0">
              <a:solidFill>
                <a:prstClr val="white"/>
              </a:solidFill>
              <a:sym typeface="Helvetica Light"/>
            </a:endParaRPr>
          </a:p>
        </p:txBody>
      </p:sp>
      <p:cxnSp>
        <p:nvCxnSpPr>
          <p:cNvPr id="5" name="Straight Arrow Connector 4"/>
          <p:cNvCxnSpPr>
            <a:stCxn id="2" idx="3"/>
            <a:endCxn id="11" idx="1"/>
          </p:cNvCxnSpPr>
          <p:nvPr/>
        </p:nvCxnSpPr>
        <p:spPr>
          <a:xfrm flipV="1">
            <a:off x="4768981" y="2676401"/>
            <a:ext cx="262969" cy="268396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" idx="3"/>
            <a:endCxn id="14" idx="1"/>
          </p:cNvCxnSpPr>
          <p:nvPr/>
        </p:nvCxnSpPr>
        <p:spPr>
          <a:xfrm>
            <a:off x="4768981" y="2944797"/>
            <a:ext cx="262969" cy="293753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3"/>
            <a:endCxn id="3" idx="2"/>
          </p:cNvCxnSpPr>
          <p:nvPr/>
        </p:nvCxnSpPr>
        <p:spPr>
          <a:xfrm flipV="1">
            <a:off x="6041583" y="2493460"/>
            <a:ext cx="152872" cy="1829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3"/>
            <a:endCxn id="22" idx="1"/>
          </p:cNvCxnSpPr>
          <p:nvPr/>
        </p:nvCxnSpPr>
        <p:spPr>
          <a:xfrm>
            <a:off x="6041584" y="2676401"/>
            <a:ext cx="174888" cy="9147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4" idx="3"/>
            <a:endCxn id="23" idx="2"/>
          </p:cNvCxnSpPr>
          <p:nvPr/>
        </p:nvCxnSpPr>
        <p:spPr>
          <a:xfrm flipV="1">
            <a:off x="6049846" y="3069007"/>
            <a:ext cx="156992" cy="169543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3"/>
            <a:endCxn id="16" idx="1"/>
          </p:cNvCxnSpPr>
          <p:nvPr/>
        </p:nvCxnSpPr>
        <p:spPr>
          <a:xfrm>
            <a:off x="6049846" y="3238550"/>
            <a:ext cx="226888" cy="109997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4" idx="3"/>
            <a:endCxn id="24" idx="1"/>
          </p:cNvCxnSpPr>
          <p:nvPr/>
        </p:nvCxnSpPr>
        <p:spPr>
          <a:xfrm>
            <a:off x="6049846" y="3238550"/>
            <a:ext cx="178217" cy="340441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3"/>
            <a:endCxn id="25" idx="2"/>
          </p:cNvCxnSpPr>
          <p:nvPr/>
        </p:nvCxnSpPr>
        <p:spPr>
          <a:xfrm>
            <a:off x="6049846" y="3238550"/>
            <a:ext cx="162414" cy="642214"/>
          </a:xfrm>
          <a:prstGeom prst="straightConnector1">
            <a:avLst/>
          </a:prstGeom>
          <a:ln w="285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151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Feature model diagram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03" y="1222731"/>
            <a:ext cx="5268627" cy="324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82696" y="4898540"/>
            <a:ext cx="44085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Note: this feature model does not obey our naming conventions!</a:t>
            </a:r>
            <a:endParaRPr lang="nl-NL" sz="1013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703" dirty="0" err="1"/>
              <a:t>Naming</a:t>
            </a:r>
            <a:r>
              <a:rPr lang="nl-NL" sz="2703" dirty="0"/>
              <a:t> </a:t>
            </a:r>
            <a:r>
              <a:rPr lang="nl-NL" sz="2703" dirty="0" err="1"/>
              <a:t>conventions</a:t>
            </a:r>
            <a:r>
              <a:rPr lang="nl-NL" sz="2703" dirty="0"/>
              <a:t>: Module</a:t>
            </a:r>
            <a:endParaRPr lang="en-US" sz="2703" dirty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483043" y="952451"/>
            <a:ext cx="6177915" cy="4000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400" dirty="0"/>
              <a:t>A Module in the Product </a:t>
            </a:r>
            <a:r>
              <a:rPr lang="nl-NL" sz="1400" dirty="0" err="1"/>
              <a:t>perspective</a:t>
            </a:r>
            <a:r>
              <a:rPr lang="nl-NL" sz="1400" dirty="0"/>
              <a:t> has the </a:t>
            </a:r>
            <a:r>
              <a:rPr lang="nl-NL" sz="1400" dirty="0" err="1"/>
              <a:t>same</a:t>
            </a:r>
            <a:r>
              <a:rPr lang="nl-NL" sz="1400" dirty="0"/>
              <a:t> name as </a:t>
            </a:r>
            <a:r>
              <a:rPr lang="nl-NL" sz="1400" dirty="0" err="1"/>
              <a:t>an</a:t>
            </a:r>
            <a:r>
              <a:rPr lang="nl-NL" sz="1400" dirty="0"/>
              <a:t> Enterprise</a:t>
            </a:r>
            <a:r>
              <a:rPr lang="en-US" sz="1400" dirty="0"/>
              <a:t> function in the Reality perspective:</a:t>
            </a:r>
          </a:p>
          <a:p>
            <a:pPr marL="556541" lvl="1" indent="-295551">
              <a:buNone/>
            </a:pPr>
            <a:endParaRPr lang="nl-NL" sz="1400" dirty="0"/>
          </a:p>
          <a:p>
            <a:pPr marL="556541" lvl="1" indent="-295551">
              <a:buNone/>
            </a:pPr>
            <a:r>
              <a:rPr lang="nl-NL" sz="1400" dirty="0"/>
              <a:t>Definition: </a:t>
            </a:r>
            <a:r>
              <a:rPr lang="en-US" sz="1400" dirty="0"/>
              <a:t>A</a:t>
            </a:r>
            <a:r>
              <a:rPr lang="nl-NL" sz="1400" dirty="0"/>
              <a:t>n </a:t>
            </a:r>
            <a:r>
              <a:rPr lang="nl-NL" sz="1400" dirty="0" err="1">
                <a:solidFill>
                  <a:srgbClr val="C00000"/>
                </a:solidFill>
              </a:rPr>
              <a:t>enterprise</a:t>
            </a:r>
            <a:r>
              <a:rPr lang="en-US" sz="1400" dirty="0">
                <a:solidFill>
                  <a:srgbClr val="C00000"/>
                </a:solidFill>
              </a:rPr>
              <a:t> function </a:t>
            </a:r>
            <a:r>
              <a:rPr lang="en-US" sz="1400" dirty="0"/>
              <a:t>is a collection of coherent processes, </a:t>
            </a:r>
            <a:r>
              <a:rPr lang="en-US" sz="1400" dirty="0">
                <a:solidFill>
                  <a:srgbClr val="C00000"/>
                </a:solidFill>
              </a:rPr>
              <a:t>continuously</a:t>
            </a:r>
            <a:r>
              <a:rPr lang="en-US" sz="1400" dirty="0"/>
              <a:t> performed within an enterprise and supporting its mission</a:t>
            </a:r>
          </a:p>
          <a:p>
            <a:pPr lvl="1"/>
            <a:endParaRPr lang="nl-NL" sz="1400" dirty="0"/>
          </a:p>
          <a:p>
            <a:r>
              <a:rPr lang="en-US" sz="1400" dirty="0"/>
              <a:t>Examples: Corporate Planning, Human Resource Management, Supplier Contract Management, Shop Floor Control</a:t>
            </a:r>
          </a:p>
          <a:p>
            <a:endParaRPr lang="nl-NL" sz="1400" dirty="0"/>
          </a:p>
          <a:p>
            <a:r>
              <a:rPr lang="en-US" sz="1400" dirty="0"/>
              <a:t>Naming standards:</a:t>
            </a:r>
          </a:p>
          <a:p>
            <a:pPr lvl="1"/>
            <a:r>
              <a:rPr lang="en-US" sz="1400" dirty="0"/>
              <a:t>N</a:t>
            </a:r>
            <a:r>
              <a:rPr lang="nl-NL" sz="1400" dirty="0" err="1"/>
              <a:t>ouns</a:t>
            </a:r>
            <a:r>
              <a:rPr lang="en-US" sz="1400" dirty="0"/>
              <a:t>: Planning in stead of P</a:t>
            </a:r>
            <a:r>
              <a:rPr lang="nl-NL" sz="1400" dirty="0" err="1"/>
              <a:t>lan</a:t>
            </a:r>
            <a:endParaRPr lang="en-US" sz="1400" dirty="0"/>
          </a:p>
          <a:p>
            <a:pPr lvl="1"/>
            <a:r>
              <a:rPr lang="en-US" sz="1400" dirty="0"/>
              <a:t>Precise, determining </a:t>
            </a:r>
            <a:r>
              <a:rPr lang="nl-NL" sz="1400" dirty="0" err="1"/>
              <a:t>words</a:t>
            </a:r>
            <a:r>
              <a:rPr lang="en-US" sz="1400" dirty="0"/>
              <a:t> known </a:t>
            </a:r>
            <a:r>
              <a:rPr lang="nl-NL" sz="1400" dirty="0"/>
              <a:t>in the business domain</a:t>
            </a:r>
            <a:endParaRPr lang="en-US" sz="1400" dirty="0"/>
          </a:p>
          <a:p>
            <a:pPr lvl="1"/>
            <a:r>
              <a:rPr lang="en-US" sz="1400" dirty="0"/>
              <a:t>Name is Capitalized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806507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402" dirty="0" err="1"/>
              <a:t>Naming</a:t>
            </a:r>
            <a:r>
              <a:rPr lang="nl-NL" sz="2402" dirty="0"/>
              <a:t> </a:t>
            </a:r>
            <a:r>
              <a:rPr lang="nl-NL" sz="2402" dirty="0" err="1"/>
              <a:t>conventions</a:t>
            </a:r>
            <a:r>
              <a:rPr lang="nl-NL" sz="2402" dirty="0"/>
              <a:t>: Feature</a:t>
            </a:r>
            <a:endParaRPr lang="en-US" sz="2402" dirty="0"/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483043" y="952451"/>
            <a:ext cx="7279957" cy="4000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A Feature in the Product perspective has the same name as a process in the Reality perspective:</a:t>
            </a:r>
          </a:p>
          <a:p>
            <a:pPr marL="556541" lvl="1" indent="-295551">
              <a:buNone/>
            </a:pPr>
            <a:endParaRPr lang="nl-NL" sz="1400" dirty="0"/>
          </a:p>
          <a:p>
            <a:pPr marL="556541" lvl="1" indent="-295551">
              <a:buNone/>
            </a:pPr>
            <a:r>
              <a:rPr lang="nl-NL" sz="1400" dirty="0"/>
              <a:t>Definition: </a:t>
            </a:r>
            <a:r>
              <a:rPr lang="en-US" sz="1400" dirty="0"/>
              <a:t>A </a:t>
            </a:r>
            <a:r>
              <a:rPr lang="en-US" sz="1400" dirty="0">
                <a:solidFill>
                  <a:srgbClr val="C00000"/>
                </a:solidFill>
              </a:rPr>
              <a:t>process</a:t>
            </a:r>
            <a:r>
              <a:rPr lang="en-US" sz="1400" dirty="0"/>
              <a:t> is an activity of which the execution can be described in terms of needed and delivered data</a:t>
            </a:r>
            <a:r>
              <a:rPr lang="nl-NL" sz="1400" dirty="0"/>
              <a:t> </a:t>
            </a:r>
            <a:r>
              <a:rPr lang="en-US" sz="1400" dirty="0"/>
              <a:t>and of which the </a:t>
            </a:r>
            <a:r>
              <a:rPr lang="en-US" sz="1400" dirty="0">
                <a:solidFill>
                  <a:srgbClr val="C00000"/>
                </a:solidFill>
              </a:rPr>
              <a:t>start and end </a:t>
            </a:r>
            <a:r>
              <a:rPr lang="en-US" sz="1400" dirty="0"/>
              <a:t>can be determined.”</a:t>
            </a:r>
          </a:p>
          <a:p>
            <a:r>
              <a:rPr lang="en-US" sz="1400" dirty="0"/>
              <a:t>A process is the WHAT a company does and not HOW it is being done.</a:t>
            </a:r>
          </a:p>
          <a:p>
            <a:r>
              <a:rPr lang="en-US" sz="1400" dirty="0"/>
              <a:t>Examples: Receive order, Register complaint, Print invoice, Select basic configuration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Naming standards:</a:t>
            </a:r>
          </a:p>
          <a:p>
            <a:r>
              <a:rPr lang="en-US" sz="1400" dirty="0"/>
              <a:t>Name starts with Verb, followed by a Noun phrase: Register complaint</a:t>
            </a:r>
          </a:p>
          <a:p>
            <a:r>
              <a:rPr lang="en-US" sz="1400" dirty="0"/>
              <a:t>Precise, determining words known in the business domain</a:t>
            </a:r>
          </a:p>
          <a:p>
            <a:r>
              <a:rPr lang="en-US" sz="1400" dirty="0"/>
              <a:t>Only Verb is Capitalized</a:t>
            </a:r>
          </a:p>
          <a:p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0571814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W6 – Features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Exercise: Identify and write some Feature for your product idea, based on the Jobs, Epic Stories, User Stories, and Modules you created in W2 – W5.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We expect 1 or 2 per User Story for this workshop.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You do not have to do this for all Jobs and Epic Stories. Restrict yourselves to the most prominent ones.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Use the naming convention.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buNone/>
            </a:pP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6053543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CA74F7-AC2E-4D80-A1FC-B5AE0072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53" y="487069"/>
            <a:ext cx="7670803" cy="492119"/>
          </a:xfrm>
        </p:spPr>
        <p:txBody>
          <a:bodyPr/>
          <a:lstStyle/>
          <a:p>
            <a:pPr algn="l"/>
            <a:r>
              <a:rPr lang="en-GB" sz="3200" dirty="0"/>
              <a:t>W7 – Reflection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216D11A-19F7-47B5-80E3-90AF85DBC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28" y="1224464"/>
            <a:ext cx="8767764" cy="3466805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Exercise: What did you think of this exercise in learning to specify your product.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Use the slide in your slide set.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i="1" dirty="0"/>
              <a:t>Later on you will finalize this work in the Prototype and architecture assignment.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 i="1" dirty="0"/>
          </a:p>
          <a:p>
            <a:pPr marL="0" indent="0">
              <a:buNone/>
            </a:pP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54" y="2399641"/>
            <a:ext cx="3292414" cy="274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856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48D74F-61B2-4D21-9848-15A082A8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667" y="779627"/>
            <a:ext cx="7670803" cy="614096"/>
          </a:xfrm>
        </p:spPr>
        <p:txBody>
          <a:bodyPr/>
          <a:lstStyle/>
          <a:p>
            <a:pPr algn="l"/>
            <a:r>
              <a:rPr lang="en-GB" sz="3200" dirty="0"/>
              <a:t>Current and future MSc and PhD projects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220FC22-54D5-4D36-9EB4-FCF619CD1B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5518" y="1621325"/>
            <a:ext cx="7643622" cy="319463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First exploratory studies, more work to be done.</a:t>
            </a:r>
          </a:p>
          <a:p>
            <a:r>
              <a:rPr lang="en-GB" dirty="0"/>
              <a:t>Well-documented case studies are needed to get more insight in the value of Jobs-to-be-Done and Epic Stories.</a:t>
            </a:r>
          </a:p>
          <a:p>
            <a:r>
              <a:rPr lang="en-GB" dirty="0"/>
              <a:t>Investigate the relation of Epic Stories/User Stories to Modules/Features, and how to integrate this RE4SA with existing agile approaches.</a:t>
            </a:r>
          </a:p>
          <a:p>
            <a:r>
              <a:rPr lang="en-GB" dirty="0"/>
              <a:t>Extraction, transformation and traceability of concepts from artefacts utilizing natural language processing tools.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9368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35871-5814-4870-A042-9200CDA4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669" y="464482"/>
            <a:ext cx="4484217" cy="857250"/>
          </a:xfrm>
        </p:spPr>
        <p:txBody>
          <a:bodyPr/>
          <a:lstStyle/>
          <a:p>
            <a:r>
              <a:rPr lang="en-GB" sz="6000" dirty="0"/>
              <a:t>Questions and discussion</a:t>
            </a:r>
            <a:br>
              <a:rPr lang="en-GB" sz="6000" dirty="0"/>
            </a:br>
            <a:br>
              <a:rPr lang="en-GB" sz="2400" dirty="0"/>
            </a:br>
            <a:r>
              <a:rPr lang="en-GB" sz="2400" dirty="0"/>
              <a:t>contact: S.Brinkkemper@uu.nl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2674383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Literature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>
          <a:xfrm>
            <a:off x="1371600" y="977850"/>
            <a:ext cx="3619500" cy="3506368"/>
          </a:xfrm>
        </p:spPr>
        <p:txBody>
          <a:bodyPr/>
          <a:lstStyle/>
          <a:p>
            <a:pPr marL="0" indent="0">
              <a:buNone/>
            </a:pPr>
            <a:r>
              <a:rPr lang="en-US" sz="1000" b="1" dirty="0">
                <a:solidFill>
                  <a:srgbClr val="C00000"/>
                </a:solidFill>
              </a:rPr>
              <a:t>Jobs and Epic Stories</a:t>
            </a:r>
          </a:p>
          <a:p>
            <a:r>
              <a:rPr lang="en-US" sz="1000" dirty="0"/>
              <a:t>Garm Lucassen, Maxim van de Keuken, Fabiano Dalpiaz, Sjaak Brinkkemper, Gijs Willem </a:t>
            </a:r>
            <a:r>
              <a:rPr lang="en-US" sz="1000" dirty="0" err="1"/>
              <a:t>Sloof</a:t>
            </a:r>
            <a:r>
              <a:rPr lang="en-US" sz="1000" dirty="0"/>
              <a:t>, Johan </a:t>
            </a:r>
            <a:r>
              <a:rPr lang="en-US" sz="1000" dirty="0" err="1"/>
              <a:t>Schlingmann</a:t>
            </a:r>
            <a:r>
              <a:rPr lang="en-US" sz="1000" dirty="0"/>
              <a:t>: Jobs-to-be-Done Oriented Requirements Engineering: A Method for Defining Job Stories. REFSQ 2018: 227-243</a:t>
            </a:r>
          </a:p>
          <a:p>
            <a:r>
              <a:rPr lang="en-US" sz="1000" dirty="0"/>
              <a:t>Klement, A.: When Coffee and Kale Compete. NYC Publishing (2016)</a:t>
            </a:r>
          </a:p>
          <a:p>
            <a:r>
              <a:rPr lang="en-US" sz="1000" dirty="0"/>
              <a:t>Christensen, C. M. (2006). The ongoing process of building a theory of disruption. Journal of Product innovation management, 23(1), 39-55.</a:t>
            </a:r>
          </a:p>
          <a:p>
            <a:pPr marL="0" indent="0">
              <a:buNone/>
            </a:pPr>
            <a:r>
              <a:rPr lang="en-US" sz="1000" b="1" dirty="0">
                <a:solidFill>
                  <a:srgbClr val="C00000"/>
                </a:solidFill>
              </a:rPr>
              <a:t>User Stories</a:t>
            </a:r>
            <a:endParaRPr lang="nl-NL" sz="1000" b="1" dirty="0">
              <a:solidFill>
                <a:srgbClr val="C00000"/>
              </a:solidFill>
            </a:endParaRPr>
          </a:p>
          <a:p>
            <a:r>
              <a:rPr lang="nl-NL" sz="1000" dirty="0"/>
              <a:t>Garm Lucassen, Marcel Robeer, Fabiano Dalpiaz, Jan Martijn E. M. van der Werf, Sjaak Brinkkemper: </a:t>
            </a:r>
            <a:r>
              <a:rPr lang="nl-NL" sz="1000" dirty="0" err="1"/>
              <a:t>Extracting</a:t>
            </a:r>
            <a:r>
              <a:rPr lang="nl-NL" sz="1000" dirty="0"/>
              <a:t> </a:t>
            </a:r>
            <a:r>
              <a:rPr lang="nl-NL" sz="1000" dirty="0" err="1"/>
              <a:t>conceptual</a:t>
            </a:r>
            <a:r>
              <a:rPr lang="nl-NL" sz="1000" dirty="0"/>
              <a:t> </a:t>
            </a:r>
            <a:r>
              <a:rPr lang="nl-NL" sz="1000" dirty="0" err="1"/>
              <a:t>models</a:t>
            </a:r>
            <a:r>
              <a:rPr lang="nl-NL" sz="1000" dirty="0"/>
              <a:t> </a:t>
            </a:r>
            <a:r>
              <a:rPr lang="nl-NL" sz="1000" dirty="0" err="1"/>
              <a:t>from</a:t>
            </a:r>
            <a:r>
              <a:rPr lang="nl-NL" sz="1000" dirty="0"/>
              <a:t> user </a:t>
            </a:r>
            <a:r>
              <a:rPr lang="nl-NL" sz="1000" dirty="0" err="1"/>
              <a:t>stories</a:t>
            </a:r>
            <a:r>
              <a:rPr lang="nl-NL" sz="1000" dirty="0"/>
              <a:t> </a:t>
            </a:r>
            <a:r>
              <a:rPr lang="nl-NL" sz="1000" dirty="0" err="1"/>
              <a:t>with</a:t>
            </a:r>
            <a:r>
              <a:rPr lang="nl-NL" sz="1000" dirty="0"/>
              <a:t> Visual </a:t>
            </a:r>
            <a:r>
              <a:rPr lang="nl-NL" sz="1000" dirty="0" err="1"/>
              <a:t>Narrator</a:t>
            </a:r>
            <a:r>
              <a:rPr lang="nl-NL" sz="1000" dirty="0"/>
              <a:t>. </a:t>
            </a:r>
            <a:r>
              <a:rPr lang="nl-NL" sz="1000" dirty="0" err="1"/>
              <a:t>Requir</a:t>
            </a:r>
            <a:r>
              <a:rPr lang="nl-NL" sz="1000" dirty="0"/>
              <a:t>. Eng. 22(3): 339-358 (2017)</a:t>
            </a:r>
          </a:p>
          <a:p>
            <a:r>
              <a:rPr lang="nl-NL" sz="1000" dirty="0"/>
              <a:t>Garm Lucassen, Fabiano Dalpiaz, Jan Martijn van der Werf, Sjaak Brinkkemper: </a:t>
            </a:r>
            <a:r>
              <a:rPr lang="nl-NL" sz="1000" dirty="0" err="1"/>
              <a:t>Improving</a:t>
            </a:r>
            <a:r>
              <a:rPr lang="nl-NL" sz="1000" dirty="0"/>
              <a:t> agile </a:t>
            </a:r>
            <a:r>
              <a:rPr lang="nl-NL" sz="1000" dirty="0" err="1"/>
              <a:t>requirements</a:t>
            </a:r>
            <a:r>
              <a:rPr lang="nl-NL" sz="1000" dirty="0"/>
              <a:t>: the </a:t>
            </a:r>
            <a:r>
              <a:rPr lang="nl-NL" sz="1000" dirty="0" err="1"/>
              <a:t>Quality</a:t>
            </a:r>
            <a:r>
              <a:rPr lang="nl-NL" sz="1000" dirty="0"/>
              <a:t> User Story </a:t>
            </a:r>
            <a:r>
              <a:rPr lang="nl-NL" sz="1000" dirty="0" err="1"/>
              <a:t>framework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tool. Requirements Engineering, 15(1): 1-21 (2016)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143500" y="977850"/>
            <a:ext cx="3619500" cy="3506368"/>
          </a:xfrm>
        </p:spPr>
        <p:txBody>
          <a:bodyPr/>
          <a:lstStyle/>
          <a:p>
            <a:pPr marL="0" indent="0">
              <a:buNone/>
            </a:pPr>
            <a:r>
              <a:rPr lang="nl-NL" sz="1000" b="1" dirty="0">
                <a:solidFill>
                  <a:srgbClr val="C00000"/>
                </a:solidFill>
              </a:rPr>
              <a:t>Software Architecture</a:t>
            </a:r>
          </a:p>
          <a:p>
            <a:r>
              <a:rPr lang="nl-NL" sz="1000" dirty="0"/>
              <a:t>Garm Lucassen, Fabiano Dalpiaz, Jan Martijn van der Werf, Sjaak Brinkkemper: </a:t>
            </a:r>
            <a:r>
              <a:rPr lang="nl-NL" sz="1000" dirty="0" err="1"/>
              <a:t>Bridging</a:t>
            </a:r>
            <a:r>
              <a:rPr lang="nl-NL" sz="1000" dirty="0"/>
              <a:t> the </a:t>
            </a:r>
            <a:r>
              <a:rPr lang="nl-NL" sz="1000" dirty="0" err="1"/>
              <a:t>Twin</a:t>
            </a:r>
            <a:r>
              <a:rPr lang="nl-NL" sz="1000" dirty="0"/>
              <a:t> Peaks - The Case of the Software </a:t>
            </a:r>
            <a:r>
              <a:rPr lang="nl-NL" sz="1000" dirty="0" err="1"/>
              <a:t>Industry</a:t>
            </a:r>
            <a:r>
              <a:rPr lang="nl-NL" sz="1000" dirty="0"/>
              <a:t>. </a:t>
            </a:r>
            <a:r>
              <a:rPr lang="nl-NL" sz="1000" dirty="0" err="1"/>
              <a:t>TwinPeaks@ICSE</a:t>
            </a:r>
            <a:r>
              <a:rPr lang="nl-NL" sz="1000" dirty="0"/>
              <a:t> 2015: 24-28</a:t>
            </a:r>
          </a:p>
          <a:p>
            <a:r>
              <a:rPr lang="nl-NL" sz="1000" dirty="0"/>
              <a:t>Jan Martijn E. M. van der Werf, Rico de Feijter, Floris Bex, Sjaak Brinkkemper: </a:t>
            </a:r>
            <a:r>
              <a:rPr lang="nl-NL" sz="1000" dirty="0" err="1"/>
              <a:t>Facilitating</a:t>
            </a:r>
            <a:r>
              <a:rPr lang="nl-NL" sz="1000" dirty="0"/>
              <a:t> </a:t>
            </a:r>
            <a:r>
              <a:rPr lang="nl-NL" sz="1000" dirty="0" err="1"/>
              <a:t>Collaborative</a:t>
            </a:r>
            <a:r>
              <a:rPr lang="nl-NL" sz="1000" dirty="0"/>
              <a:t> </a:t>
            </a:r>
            <a:r>
              <a:rPr lang="nl-NL" sz="1000" dirty="0" err="1"/>
              <a:t>Decision</a:t>
            </a:r>
            <a:r>
              <a:rPr lang="nl-NL" sz="1000" dirty="0"/>
              <a:t> Making </a:t>
            </a:r>
            <a:r>
              <a:rPr lang="nl-NL" sz="1000" dirty="0" err="1"/>
              <a:t>with</a:t>
            </a:r>
            <a:r>
              <a:rPr lang="nl-NL" sz="1000" dirty="0"/>
              <a:t> the Software Architecture Video Wall. ICSA Workshops 2017: 137-140</a:t>
            </a:r>
          </a:p>
          <a:p>
            <a:r>
              <a:rPr lang="en-US" sz="1000" dirty="0"/>
              <a:t>Sjaak Brinkkemper, Stella </a:t>
            </a:r>
            <a:r>
              <a:rPr lang="en-US" sz="1000" dirty="0" err="1"/>
              <a:t>Pachidi</a:t>
            </a:r>
            <a:r>
              <a:rPr lang="en-US" sz="1000" dirty="0"/>
              <a:t>: Functional Architecture Modeling for the Software Product Industry. ECSA 2010: 198-213</a:t>
            </a:r>
          </a:p>
          <a:p>
            <a:r>
              <a:rPr lang="en-US" sz="1000" dirty="0"/>
              <a:t>Wilbert </a:t>
            </a:r>
            <a:r>
              <a:rPr lang="en-US" sz="1000" dirty="0" err="1"/>
              <a:t>Seele</a:t>
            </a:r>
            <a:r>
              <a:rPr lang="en-US" sz="1000" dirty="0"/>
              <a:t>, Shaheen Syed, Sjaak Brinkkemper: The Functional Architecture Modeling Method Applied on Web Browsers. WICSA 2014: 171-174</a:t>
            </a:r>
          </a:p>
          <a:p>
            <a:r>
              <a:rPr lang="nl-NL" sz="1000" dirty="0"/>
              <a:t>Tomas </a:t>
            </a:r>
            <a:r>
              <a:rPr lang="nl-NL" sz="1000" dirty="0" err="1"/>
              <a:t>Salfischberger</a:t>
            </a:r>
            <a:r>
              <a:rPr lang="nl-NL" sz="1000" dirty="0"/>
              <a:t>, Inge van de Weerd, Sjaak Brinkkemper: The </a:t>
            </a:r>
            <a:r>
              <a:rPr lang="nl-NL" sz="1000" dirty="0" err="1"/>
              <a:t>Functional</a:t>
            </a:r>
            <a:r>
              <a:rPr lang="nl-NL" sz="1000" dirty="0"/>
              <a:t> Architecture Framework </a:t>
            </a:r>
            <a:r>
              <a:rPr lang="nl-NL" sz="1000" dirty="0" err="1"/>
              <a:t>for</a:t>
            </a:r>
            <a:r>
              <a:rPr lang="nl-NL" sz="1000" dirty="0"/>
              <a:t> </a:t>
            </a:r>
            <a:r>
              <a:rPr lang="nl-NL" sz="1000" dirty="0" err="1"/>
              <a:t>organizing</a:t>
            </a:r>
            <a:r>
              <a:rPr lang="nl-NL" sz="1000" dirty="0"/>
              <a:t> high volume </a:t>
            </a:r>
            <a:r>
              <a:rPr lang="nl-NL" sz="1000" dirty="0" err="1"/>
              <a:t>requirements</a:t>
            </a:r>
            <a:r>
              <a:rPr lang="nl-NL" sz="1000" dirty="0"/>
              <a:t> management. IWSPM 2011: 17-25</a:t>
            </a:r>
          </a:p>
        </p:txBody>
      </p:sp>
    </p:spTree>
    <p:extLst>
      <p:ext uri="{BB962C8B-B14F-4D97-AF65-F5344CB8AC3E}">
        <p14:creationId xmlns:p14="http://schemas.microsoft.com/office/powerpoint/2010/main" val="11060592"/>
      </p:ext>
    </p:extLst>
  </p:cSld>
  <p:clrMapOvr>
    <a:masterClrMapping/>
  </p:clrMapOvr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theme/theme1.xml><?xml version="1.0" encoding="utf-8"?>
<a:theme xmlns:a="http://schemas.openxmlformats.org/drawingml/2006/main" name="3/ Cas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U_opzet_PPTX_v6" id="{5264DD4A-2816-8D4C-A7CA-F3BD175293A4}" vid="{81671228-F8DC-BA41-904B-71604251D412}"/>
    </a:ext>
  </a:extLst>
</a:theme>
</file>

<file path=ppt/theme/theme10.xml><?xml version="1.0" encoding="utf-8"?>
<a:theme xmlns:a="http://schemas.openxmlformats.org/drawingml/2006/main" name="5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1.xml><?xml version="1.0" encoding="utf-8"?>
<a:theme xmlns:a="http://schemas.openxmlformats.org/drawingml/2006/main" name="6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2.xml><?xml version="1.0" encoding="utf-8"?>
<a:theme xmlns:a="http://schemas.openxmlformats.org/drawingml/2006/main" name="7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3.xml><?xml version="1.0" encoding="utf-8"?>
<a:theme xmlns:a="http://schemas.openxmlformats.org/drawingml/2006/main" name="8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4.xml><?xml version="1.0" encoding="utf-8"?>
<a:theme xmlns:a="http://schemas.openxmlformats.org/drawingml/2006/main" name="9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5.xml><?xml version="1.0" encoding="utf-8"?>
<a:theme xmlns:a="http://schemas.openxmlformats.org/drawingml/2006/main" name="10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6.xml><?xml version="1.0" encoding="utf-8"?>
<a:theme xmlns:a="http://schemas.openxmlformats.org/drawingml/2006/main" name="1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7.xml><?xml version="1.0" encoding="utf-8"?>
<a:theme xmlns:a="http://schemas.openxmlformats.org/drawingml/2006/main" name="1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8.xml><?xml version="1.0" encoding="utf-8"?>
<a:theme xmlns:a="http://schemas.openxmlformats.org/drawingml/2006/main" name="13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9.xml><?xml version="1.0" encoding="utf-8"?>
<a:theme xmlns:a="http://schemas.openxmlformats.org/drawingml/2006/main" name="14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4/ Faculte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U_opzet_PPTX_v6" id="{5264DD4A-2816-8D4C-A7CA-F3BD175293A4}" vid="{0C82C5B9-2F36-EF43-8C19-0BB83E9E17DF}"/>
    </a:ext>
  </a:extLst>
</a:theme>
</file>

<file path=ppt/theme/theme20.xml><?xml version="1.0" encoding="utf-8"?>
<a:theme xmlns:a="http://schemas.openxmlformats.org/drawingml/2006/main" name="15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1.xml><?xml version="1.0" encoding="utf-8"?>
<a:theme xmlns:a="http://schemas.openxmlformats.org/drawingml/2006/main" name="16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2.xml><?xml version="1.0" encoding="utf-8"?>
<a:theme xmlns:a="http://schemas.openxmlformats.org/drawingml/2006/main" name="17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UU new">
  <a:themeElements>
    <a:clrScheme name="">
      <a:dk1>
        <a:srgbClr val="000000"/>
      </a:dk1>
      <a:lt1>
        <a:srgbClr val="FFFFFF"/>
      </a:lt1>
      <a:dk2>
        <a:srgbClr val="000000"/>
      </a:dk2>
      <a:lt2>
        <a:srgbClr val="89014C"/>
      </a:lt2>
      <a:accent1>
        <a:srgbClr val="008AA3"/>
      </a:accent1>
      <a:accent2>
        <a:srgbClr val="008C6B"/>
      </a:accent2>
      <a:accent3>
        <a:srgbClr val="FFFFFF"/>
      </a:accent3>
      <a:accent4>
        <a:srgbClr val="000000"/>
      </a:accent4>
      <a:accent5>
        <a:srgbClr val="AAC4CE"/>
      </a:accent5>
      <a:accent6>
        <a:srgbClr val="007E60"/>
      </a:accent6>
      <a:hlink>
        <a:srgbClr val="AA1328"/>
      </a:hlink>
      <a:folHlink>
        <a:srgbClr val="7F7F7F"/>
      </a:folHlink>
    </a:clrScheme>
    <a:fontScheme name="Kantoorthem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U new" id="{87479913-D77E-4C93-8A35-4BB660B76C5B}" vid="{806A86E3-64BA-4F78-993B-B94E7A675974}"/>
    </a:ext>
  </a:extLst>
</a:theme>
</file>

<file path=ppt/theme/theme4.xml><?xml version="1.0" encoding="utf-8"?>
<a:theme xmlns:a="http://schemas.openxmlformats.org/drawingml/2006/main" name="uu-template2">
  <a:themeElements>
    <a:clrScheme name="Aangepast 3">
      <a:dk1>
        <a:sysClr val="windowText" lastClr="000000"/>
      </a:dk1>
      <a:lt1>
        <a:sysClr val="window" lastClr="FFFFFF"/>
      </a:lt1>
      <a:dk2>
        <a:srgbClr val="F4CE00"/>
      </a:dk2>
      <a:lt2>
        <a:srgbClr val="DC2E00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2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3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4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4903</Words>
  <Application>Microsoft Office PowerPoint</Application>
  <PresentationFormat>Custom</PresentationFormat>
  <Paragraphs>793</Paragraphs>
  <Slides>97</Slides>
  <Notes>51</Notes>
  <HiddenSlides>2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22</vt:i4>
      </vt:variant>
      <vt:variant>
        <vt:lpstr>Slide Titles</vt:lpstr>
      </vt:variant>
      <vt:variant>
        <vt:i4>97</vt:i4>
      </vt:variant>
      <vt:variant>
        <vt:lpstr>Custom Shows</vt:lpstr>
      </vt:variant>
      <vt:variant>
        <vt:i4>1</vt:i4>
      </vt:variant>
    </vt:vector>
  </HeadingPairs>
  <TitlesOfParts>
    <vt:vector size="138" baseType="lpstr">
      <vt:lpstr>Arial</vt:lpstr>
      <vt:lpstr>Bookman</vt:lpstr>
      <vt:lpstr>Calibri</vt:lpstr>
      <vt:lpstr>Courier New</vt:lpstr>
      <vt:lpstr>Helvetica</vt:lpstr>
      <vt:lpstr>Helvetica Light</vt:lpstr>
      <vt:lpstr>Lucida Grande</vt:lpstr>
      <vt:lpstr>Lucida Sans Unicode</vt:lpstr>
      <vt:lpstr>Merriweather</vt:lpstr>
      <vt:lpstr>Merriweather Light</vt:lpstr>
      <vt:lpstr>Open Sans</vt:lpstr>
      <vt:lpstr>Open Sans Light</vt:lpstr>
      <vt:lpstr>Open Sans Semibold</vt:lpstr>
      <vt:lpstr>Times</vt:lpstr>
      <vt:lpstr>Times New Roman</vt:lpstr>
      <vt:lpstr>Verdana</vt:lpstr>
      <vt:lpstr>Webdings</vt:lpstr>
      <vt:lpstr>Wingdings</vt:lpstr>
      <vt:lpstr>3/ Cases</vt:lpstr>
      <vt:lpstr>4/ Faculteit</vt:lpstr>
      <vt:lpstr>UU new</vt:lpstr>
      <vt:lpstr>uu-template2</vt:lpstr>
      <vt:lpstr>White</vt:lpstr>
      <vt:lpstr>1_White</vt:lpstr>
      <vt:lpstr>2_White</vt:lpstr>
      <vt:lpstr>3_White</vt:lpstr>
      <vt:lpstr>4_White</vt:lpstr>
      <vt:lpstr>5_White</vt:lpstr>
      <vt:lpstr>6_White</vt:lpstr>
      <vt:lpstr>7_White</vt:lpstr>
      <vt:lpstr>8_White</vt:lpstr>
      <vt:lpstr>9_White</vt:lpstr>
      <vt:lpstr>10_White</vt:lpstr>
      <vt:lpstr>11_White</vt:lpstr>
      <vt:lpstr>12_White</vt:lpstr>
      <vt:lpstr>13_White</vt:lpstr>
      <vt:lpstr>14_White</vt:lpstr>
      <vt:lpstr>15_White</vt:lpstr>
      <vt:lpstr>16_White</vt:lpstr>
      <vt:lpstr>17_White</vt:lpstr>
      <vt:lpstr>From Requirements to Architecture:  Linguistics-based Specifications  for the Software Startup</vt:lpstr>
      <vt:lpstr>Program of this Workshop</vt:lpstr>
      <vt:lpstr>RE4SA-agile:  bridging requirements and architecture</vt:lpstr>
      <vt:lpstr>RE4SA generic model</vt:lpstr>
      <vt:lpstr>RE4SA: alignment and granularity</vt:lpstr>
      <vt:lpstr>RE4SA: alignment and granularity</vt:lpstr>
      <vt:lpstr>Job to be done</vt:lpstr>
      <vt:lpstr>Epic story</vt:lpstr>
      <vt:lpstr>User story</vt:lpstr>
      <vt:lpstr>Epic story</vt:lpstr>
      <vt:lpstr>User story</vt:lpstr>
      <vt:lpstr>PowerPoint Presentation</vt:lpstr>
      <vt:lpstr>Continuous Delivery overview</vt:lpstr>
      <vt:lpstr>Key role: Software developers</vt:lpstr>
      <vt:lpstr>Development Domains</vt:lpstr>
      <vt:lpstr>Artefact Integration using NLP</vt:lpstr>
      <vt:lpstr>PowerPoint Presentation</vt:lpstr>
      <vt:lpstr>PowerPoint Presentation</vt:lpstr>
      <vt:lpstr>Impact forecasting</vt:lpstr>
      <vt:lpstr>User Story  to Acceptance Tests</vt:lpstr>
      <vt:lpstr>Architecting: find the 7 differences</vt:lpstr>
      <vt:lpstr>Observations in architecting</vt:lpstr>
      <vt:lpstr>Software Architecture Video Wall</vt:lpstr>
      <vt:lpstr>Video wall to capture design session</vt:lpstr>
      <vt:lpstr>Behavior simulation</vt:lpstr>
      <vt:lpstr>Hallway discussions</vt:lpstr>
      <vt:lpstr>Informal options discussion at the Coffee corner</vt:lpstr>
      <vt:lpstr>Team discussions</vt:lpstr>
      <vt:lpstr>RE and SA processes</vt:lpstr>
      <vt:lpstr>The RE4SA model</vt:lpstr>
      <vt:lpstr>Reciprocal Contributions Model</vt:lpstr>
      <vt:lpstr>Research project</vt:lpstr>
      <vt:lpstr>Take home message</vt:lpstr>
      <vt:lpstr>Program of this Workshop</vt:lpstr>
      <vt:lpstr>Brainstorming on your product</vt:lpstr>
      <vt:lpstr>W1 – Brainstorm (15 mins.)</vt:lpstr>
      <vt:lpstr>Program of this Workshop</vt:lpstr>
      <vt:lpstr>What are Jobs-to-be-Done?</vt:lpstr>
      <vt:lpstr>The ‘Job’ of an early morning milkshake</vt:lpstr>
      <vt:lpstr>Jobs – Event ticketing case</vt:lpstr>
      <vt:lpstr>W2 - Jobs</vt:lpstr>
      <vt:lpstr>Program of this Workshop</vt:lpstr>
      <vt:lpstr>Epic Stories</vt:lpstr>
      <vt:lpstr>Conceptualization of Epic Stories</vt:lpstr>
      <vt:lpstr>Conceptual model of Epic Stories</vt:lpstr>
      <vt:lpstr>Epic Stories – Event ticketing case</vt:lpstr>
      <vt:lpstr>Case Study: Stabiplan (ModelComp)</vt:lpstr>
      <vt:lpstr>Case Study: Stabiplan</vt:lpstr>
      <vt:lpstr>Integrated Epic Story method</vt:lpstr>
      <vt:lpstr>W3 – Epic stories</vt:lpstr>
      <vt:lpstr>PowerPoint Presentation</vt:lpstr>
      <vt:lpstr>PowerPoint Presentation</vt:lpstr>
      <vt:lpstr>PowerPoint Presentation</vt:lpstr>
      <vt:lpstr>PowerPoint Presentation</vt:lpstr>
      <vt:lpstr>Program of this Workshop</vt:lpstr>
      <vt:lpstr>User stories the GRIMM project </vt:lpstr>
      <vt:lpstr>What is a user story?</vt:lpstr>
      <vt:lpstr>What is a user story?</vt:lpstr>
      <vt:lpstr>What is a user story?</vt:lpstr>
      <vt:lpstr>History</vt:lpstr>
      <vt:lpstr>Popularity</vt:lpstr>
      <vt:lpstr>Industry survey</vt:lpstr>
      <vt:lpstr>Conceptual model and User story quality framework</vt:lpstr>
      <vt:lpstr>Conceptual model</vt:lpstr>
      <vt:lpstr>Conceptual model</vt:lpstr>
      <vt:lpstr>Conceptual model</vt:lpstr>
      <vt:lpstr>Means concepts</vt:lpstr>
      <vt:lpstr>Ends concepts</vt:lpstr>
      <vt:lpstr>Conceptual model</vt:lpstr>
      <vt:lpstr>Google language tooling</vt:lpstr>
      <vt:lpstr>Larger sentences</vt:lpstr>
      <vt:lpstr>Ontology tooling</vt:lpstr>
      <vt:lpstr>Quality problems in practice</vt:lpstr>
      <vt:lpstr>PowerPoint Presentation</vt:lpstr>
      <vt:lpstr>PowerPoint Presentation</vt:lpstr>
      <vt:lpstr>W4 – User stories</vt:lpstr>
      <vt:lpstr>Program of this Workshop</vt:lpstr>
      <vt:lpstr>Functional Architectures</vt:lpstr>
      <vt:lpstr>Functional Architecture for ERP product</vt:lpstr>
      <vt:lpstr>Usage of the Functional architecture</vt:lpstr>
      <vt:lpstr>Notation of FAs</vt:lpstr>
      <vt:lpstr>Product: Functional architecture</vt:lpstr>
      <vt:lpstr>FA on module level: Ticket sales</vt:lpstr>
      <vt:lpstr>FA of Contract management</vt:lpstr>
      <vt:lpstr>FA of Technical systems</vt:lpstr>
      <vt:lpstr>W5 – Modules</vt:lpstr>
      <vt:lpstr>Program of this Workshop</vt:lpstr>
      <vt:lpstr>Functional Decomposition for Feature Identification</vt:lpstr>
      <vt:lpstr>Case: Event Ticketing</vt:lpstr>
      <vt:lpstr>Feature model diagram</vt:lpstr>
      <vt:lpstr>Naming conventions: Module</vt:lpstr>
      <vt:lpstr>Naming conventions: Feature</vt:lpstr>
      <vt:lpstr>W6 – Features</vt:lpstr>
      <vt:lpstr>W7 – Reflection</vt:lpstr>
      <vt:lpstr>Current and future MSc and PhD projects</vt:lpstr>
      <vt:lpstr>Questions and discussion  contact: S.Brinkkemper@uu.nl</vt:lpstr>
      <vt:lpstr>Literature</vt:lpstr>
      <vt:lpstr>alle (behalve uitleg pagina)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Sjaak Brinkkemper</dc:creator>
  <cp:lastModifiedBy>Brinkkemper, S. (Sjaak)</cp:lastModifiedBy>
  <cp:revision>375</cp:revision>
  <dcterms:created xsi:type="dcterms:W3CDTF">2016-10-11T12:25:18Z</dcterms:created>
  <dcterms:modified xsi:type="dcterms:W3CDTF">2021-02-24T14:29:39Z</dcterms:modified>
</cp:coreProperties>
</file>